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275" r:id="rId12"/>
    <p:sldId id="278" r:id="rId13"/>
    <p:sldId id="279" r:id="rId14"/>
    <p:sldId id="280" r:id="rId15"/>
    <p:sldId id="281" r:id="rId16"/>
    <p:sldId id="284" r:id="rId17"/>
    <p:sldId id="285" r:id="rId18"/>
    <p:sldId id="286" r:id="rId19"/>
    <p:sldId id="287" r:id="rId20"/>
    <p:sldId id="289" r:id="rId21"/>
    <p:sldId id="29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9118" autoAdjust="0"/>
    <p:restoredTop sz="90323" autoAdjust="0"/>
  </p:normalViewPr>
  <p:slideViewPr>
    <p:cSldViewPr>
      <p:cViewPr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365469-2382-4699-ACA3-4A8AA95B889D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8DFD9D-7E7C-4491-BE6C-49D912C5D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1872208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</a:pP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Муниципальное </a:t>
            </a: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дошкольное </a:t>
            </a: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образовательное </a:t>
            </a:r>
            <a:r>
              <a:rPr lang="ru-RU" sz="2000" b="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учреждение  </a:t>
            </a: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етский </a:t>
            </a:r>
            <a:r>
              <a:rPr lang="ru-RU" sz="2000" b="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сад «Сказка» города Николаевска Николаевского муниципального района Волгоградской области</a:t>
            </a:r>
            <a:br>
              <a:rPr lang="ru-RU" sz="2000" b="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             </a:t>
            </a:r>
            <a:br>
              <a:rPr lang="ru-RU" sz="20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0" dirty="0">
                <a:solidFill>
                  <a:srgbClr val="00206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dirty="0" smtClean="0"/>
              <a:t>Закаливание    детей в 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2709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185312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                 </a:t>
            </a:r>
            <a:r>
              <a:rPr lang="ru-RU" sz="2800" dirty="0" smtClean="0">
                <a:solidFill>
                  <a:srgbClr val="C00000"/>
                </a:solidFill>
              </a:rPr>
              <a:t>Водные процедуры</a:t>
            </a:r>
          </a:p>
          <a:p>
            <a:pPr marL="45720" indent="0">
              <a:buNone/>
            </a:pPr>
            <a:r>
              <a:rPr lang="ru-RU" sz="2400" i="1" dirty="0" smtClean="0"/>
              <a:t>- Обливание, обтирание</a:t>
            </a:r>
            <a:endParaRPr lang="ru-RU" sz="2400" i="1" dirty="0"/>
          </a:p>
        </p:txBody>
      </p:sp>
      <p:pic>
        <p:nvPicPr>
          <p:cNvPr id="2050" name="Picture 2" descr="G:\закаливание\фото\DSCN48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4032447" cy="234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закаливание\зож\DSCN1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893" y="1772816"/>
            <a:ext cx="3960439" cy="242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закаливание\зож\DSCN36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219" y="4140007"/>
            <a:ext cx="4021740" cy="258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рус\Desktop\ДОКУМЕНТЫ АЙНАГУЛЬ\средняя\IMG_20170131_084810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95326"/>
            <a:ext cx="3906179" cy="258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008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i="1" dirty="0" smtClean="0"/>
              <a:t>- Хождение босиком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098" name="Picture 2" descr="F:\закаливание\зож\DSCN3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85860"/>
            <a:ext cx="3482585" cy="4643446"/>
          </a:xfrm>
          <a:prstGeom prst="rect">
            <a:avLst/>
          </a:prstGeom>
          <a:noFill/>
        </p:spPr>
      </p:pic>
      <p:pic>
        <p:nvPicPr>
          <p:cNvPr id="4099" name="Picture 3" descr="F:\закаливание\фото садик\102_1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85728"/>
            <a:ext cx="4211010" cy="2857520"/>
          </a:xfrm>
          <a:prstGeom prst="rect">
            <a:avLst/>
          </a:prstGeom>
          <a:noFill/>
        </p:spPr>
      </p:pic>
      <p:pic>
        <p:nvPicPr>
          <p:cNvPr id="4100" name="Picture 4" descr="F:\закаливание\зож\DSCN36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500438"/>
            <a:ext cx="4286262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36813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344816" cy="5145752"/>
          </a:xfrm>
          <a:effectLst>
            <a:softEdge rad="317500"/>
          </a:effectLst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/>
              <a:t> </a:t>
            </a:r>
            <a:r>
              <a:rPr lang="ru-RU" sz="3600" dirty="0" smtClean="0"/>
              <a:t>     </a:t>
            </a:r>
            <a:r>
              <a:rPr lang="ru-RU" sz="3600" dirty="0" smtClean="0">
                <a:solidFill>
                  <a:srgbClr val="C00000"/>
                </a:solidFill>
              </a:rPr>
              <a:t>По </a:t>
            </a:r>
            <a:r>
              <a:rPr lang="ru-RU" sz="3600" dirty="0">
                <a:solidFill>
                  <a:srgbClr val="C00000"/>
                </a:solidFill>
              </a:rPr>
              <a:t>степени возрастания </a:t>
            </a:r>
            <a:r>
              <a:rPr lang="ru-RU" sz="3600" dirty="0" smtClean="0">
                <a:solidFill>
                  <a:srgbClr val="C00000"/>
                </a:solidFill>
              </a:rPr>
              <a:t>      сложности </a:t>
            </a:r>
            <a:r>
              <a:rPr lang="ru-RU" sz="3600" dirty="0">
                <a:solidFill>
                  <a:srgbClr val="C00000"/>
                </a:solidFill>
              </a:rPr>
              <a:t>к основным средствам закаливания относятся: </a:t>
            </a:r>
          </a:p>
          <a:p>
            <a:pPr marL="45720" indent="0">
              <a:buNone/>
            </a:pPr>
            <a:r>
              <a:rPr lang="ru-RU" i="1" dirty="0" smtClean="0"/>
              <a:t>   </a:t>
            </a:r>
          </a:p>
          <a:p>
            <a:pPr marL="45720" indent="0">
              <a:buNone/>
            </a:pPr>
            <a:r>
              <a:rPr lang="ru-RU" sz="2400" i="1" dirty="0"/>
              <a:t> </a:t>
            </a:r>
            <a:r>
              <a:rPr lang="ru-RU" sz="2400" i="1" dirty="0" smtClean="0"/>
              <a:t>  1</a:t>
            </a:r>
            <a:r>
              <a:rPr lang="ru-RU" sz="2400" i="1" dirty="0"/>
              <a:t>. Закаливание воздухом</a:t>
            </a:r>
          </a:p>
          <a:p>
            <a:pPr marL="45720" indent="0">
              <a:buNone/>
            </a:pPr>
            <a:r>
              <a:rPr lang="ru-RU" sz="2400" i="1" dirty="0" smtClean="0"/>
              <a:t>   2</a:t>
            </a:r>
            <a:r>
              <a:rPr lang="ru-RU" sz="2400" i="1" dirty="0"/>
              <a:t>. Солнечные ванны</a:t>
            </a:r>
          </a:p>
          <a:p>
            <a:pPr marL="45720" indent="0">
              <a:buNone/>
            </a:pPr>
            <a:r>
              <a:rPr lang="ru-RU" sz="2400" i="1" dirty="0" smtClean="0"/>
              <a:t>   3</a:t>
            </a:r>
            <a:r>
              <a:rPr lang="ru-RU" sz="2400" i="1" dirty="0"/>
              <a:t>. Водное закаливание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256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64704"/>
            <a:ext cx="7920880" cy="5433784"/>
          </a:xfrm>
        </p:spPr>
        <p:txBody>
          <a:bodyPr>
            <a:normAutofit/>
          </a:bodyPr>
          <a:lstStyle/>
          <a:p>
            <a:pPr marL="1207008" lvl="4" indent="0">
              <a:buNone/>
            </a:pPr>
            <a:r>
              <a:rPr lang="ru-RU" sz="4400" b="1" dirty="0" smtClean="0"/>
              <a:t>  </a:t>
            </a:r>
            <a:r>
              <a:rPr lang="ru-RU" sz="4400" b="1" dirty="0" smtClean="0">
                <a:solidFill>
                  <a:srgbClr val="C00000"/>
                </a:solidFill>
              </a:rPr>
              <a:t>Примерный перечень закаливающих </a:t>
            </a:r>
            <a:r>
              <a:rPr lang="ru-RU" sz="4400" b="1" dirty="0">
                <a:solidFill>
                  <a:srgbClr val="C00000"/>
                </a:solidFill>
              </a:rPr>
              <a:t>мероприятий для детей дошкольного возраста.</a:t>
            </a:r>
            <a:endParaRPr lang="ru-RU" sz="44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9561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617360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/>
              <a:t>- Сон с открытым окном. Проветрить спальню в течении 5-7 минут, открыть окно или форточку. Закрыть за 20-30 минут до подъема.</a:t>
            </a:r>
          </a:p>
          <a:p>
            <a:endParaRPr lang="ru-RU" dirty="0"/>
          </a:p>
        </p:txBody>
      </p:sp>
      <p:pic>
        <p:nvPicPr>
          <p:cNvPr id="1027" name="Picture 3" descr="G:\закаливание\фото садик\102_18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9413" y="2060848"/>
            <a:ext cx="468685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закаливание\фото садик\102_18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480889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7628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i="1" dirty="0" smtClean="0"/>
              <a:t>Утренняя </a:t>
            </a:r>
            <a:r>
              <a:rPr lang="ru-RU" i="1" dirty="0"/>
              <a:t>гимнастика, физкультура на свежем </a:t>
            </a:r>
            <a:r>
              <a:rPr lang="ru-RU" i="1" dirty="0" smtClean="0"/>
              <a:t>воздухе.</a:t>
            </a:r>
          </a:p>
          <a:p>
            <a:pPr>
              <a:buFontTx/>
              <a:buChar char="-"/>
            </a:pPr>
            <a:endParaRPr lang="ru-RU" i="1" dirty="0"/>
          </a:p>
          <a:p>
            <a:endParaRPr lang="ru-RU" dirty="0"/>
          </a:p>
        </p:txBody>
      </p:sp>
      <p:pic>
        <p:nvPicPr>
          <p:cNvPr id="2050" name="Picture 2" descr="G:\закаливание\фото садик\102_1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921" y="2852936"/>
            <a:ext cx="4934731" cy="370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закаливание\зож\DSCN25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2014" y="1520788"/>
            <a:ext cx="4602473" cy="33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9421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617360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 smtClean="0"/>
              <a:t> - </a:t>
            </a:r>
            <a:r>
              <a:rPr lang="ru-RU" i="1" dirty="0"/>
              <a:t>Общие воздушные ванны во время раздевания перед сном и одеванием после него. Местные воздушные ванны в течении дня.</a:t>
            </a:r>
          </a:p>
          <a:p>
            <a:endParaRPr lang="ru-RU" dirty="0"/>
          </a:p>
        </p:txBody>
      </p:sp>
      <p:pic>
        <p:nvPicPr>
          <p:cNvPr id="3074" name="Picture 2" descr="G:\закаливание\фото садик\102_1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10445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закаливание\зож\DSCN36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75629"/>
            <a:ext cx="5220072" cy="391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12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764704"/>
            <a:ext cx="6400800" cy="1440160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/>
              <a:t>- Рекомендуется одевать ребенка в соответствии с температурой воздуха в </a:t>
            </a:r>
            <a:r>
              <a:rPr lang="ru-RU" i="1" dirty="0" smtClean="0"/>
              <a:t>помещении и </a:t>
            </a:r>
            <a:r>
              <a:rPr lang="ru-RU" i="1" dirty="0" smtClean="0"/>
              <a:t>на улице</a:t>
            </a:r>
            <a:endParaRPr lang="ru-RU" i="1" dirty="0"/>
          </a:p>
          <a:p>
            <a:endParaRPr lang="ru-RU" dirty="0"/>
          </a:p>
        </p:txBody>
      </p:sp>
      <p:pic>
        <p:nvPicPr>
          <p:cNvPr id="5122" name="Picture 2" descr="C:\Users\User\Desktop\работа садик\фото с телефона ноябрь\IMG_20170331_1118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4643470" cy="3429024"/>
          </a:xfrm>
          <a:prstGeom prst="rect">
            <a:avLst/>
          </a:prstGeom>
          <a:noFill/>
        </p:spPr>
      </p:pic>
      <p:pic>
        <p:nvPicPr>
          <p:cNvPr id="5123" name="Picture 3" descr="C:\Users\User\Desktop\работа садик\фото средняя\100_2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214686"/>
            <a:ext cx="4568200" cy="3426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383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185312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/>
              <a:t>- Прогулка на свежем воздухе ежедневно, суммарное время - до 4 часов.</a:t>
            </a:r>
          </a:p>
          <a:p>
            <a:endParaRPr lang="ru-RU" dirty="0"/>
          </a:p>
        </p:txBody>
      </p:sp>
      <p:pic>
        <p:nvPicPr>
          <p:cNvPr id="6146" name="Picture 2" descr="G:\закаливание\зож\DSCN09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844824"/>
            <a:ext cx="382000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закаливание\зож\DSCN25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816425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094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/>
              <a:t>- Хождение босиком по песку, гравию, дорожке.</a:t>
            </a:r>
          </a:p>
          <a:p>
            <a:endParaRPr lang="ru-RU" dirty="0"/>
          </a:p>
        </p:txBody>
      </p:sp>
      <p:pic>
        <p:nvPicPr>
          <p:cNvPr id="5123" name="Picture 3" descr="G:\закаливание\зож\DSCN36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489852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закаливание\зож\DSCN36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20788"/>
            <a:ext cx="365187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9777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sz="3200" b="1" dirty="0" smtClean="0"/>
              <a:t>Что такое закаливание дорогие родители?</a:t>
            </a:r>
            <a:br>
              <a:rPr lang="ru-RU" sz="3200" b="1" dirty="0" smtClean="0"/>
            </a:br>
            <a:endParaRPr lang="ru-RU" sz="3200" b="1" dirty="0" smtClean="0"/>
          </a:p>
          <a:p>
            <a:pPr marL="45720" indent="0">
              <a:buNone/>
            </a:pPr>
            <a:r>
              <a:rPr lang="ru-RU" sz="3200" b="1" dirty="0" smtClean="0"/>
              <a:t>Закаливание</a:t>
            </a:r>
            <a:r>
              <a:rPr lang="ru-RU" sz="3200" dirty="0" smtClean="0"/>
              <a:t>- </a:t>
            </a:r>
            <a:r>
              <a:rPr lang="ru-RU" sz="3200" dirty="0"/>
              <a:t>это система тренировки терморегуляторных процессов организма, включающая в себя процедуры, действие которых направлено на повышение устойчивости организма к переохлаждению или перегреванию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6929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473344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/>
              <a:t>- Полоскание рта водой комнатной температуры. С 3 лет - полоскание рта, с 3-5 лет - полоскание горла.</a:t>
            </a:r>
          </a:p>
          <a:p>
            <a:endParaRPr lang="ru-RU" dirty="0"/>
          </a:p>
        </p:txBody>
      </p:sp>
      <p:pic>
        <p:nvPicPr>
          <p:cNvPr id="6146" name="Picture 2" descr="F:\закаливание\зож\DSCN3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3429024" cy="4500569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928802"/>
            <a:ext cx="364337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1605282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43000" y="1500174"/>
            <a:ext cx="6400800" cy="3857652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Спасибо за внимание и будьте здоровы!!!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5282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921616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sz="4400" b="1" dirty="0" smtClean="0">
                <a:latin typeface="+mj-lt"/>
              </a:rPr>
              <a:t>Основные средства закаливания:</a:t>
            </a:r>
            <a:endParaRPr lang="ru-RU" sz="4400" dirty="0" smtClean="0">
              <a:latin typeface="+mj-lt"/>
            </a:endParaRPr>
          </a:p>
          <a:p>
            <a:pPr>
              <a:buFontTx/>
              <a:buChar char="-"/>
            </a:pPr>
            <a:r>
              <a:rPr lang="ru-RU" sz="4400" dirty="0" smtClean="0">
                <a:latin typeface="+mj-lt"/>
              </a:rPr>
              <a:t>Воздух</a:t>
            </a:r>
          </a:p>
          <a:p>
            <a:pPr>
              <a:buFontTx/>
              <a:buChar char="-"/>
            </a:pPr>
            <a:r>
              <a:rPr lang="ru-RU" sz="4400" dirty="0" smtClean="0">
                <a:latin typeface="+mj-lt"/>
              </a:rPr>
              <a:t>Солнце</a:t>
            </a:r>
          </a:p>
          <a:p>
            <a:pPr>
              <a:buFontTx/>
              <a:buChar char="-"/>
            </a:pPr>
            <a:r>
              <a:rPr lang="ru-RU" sz="4400" dirty="0">
                <a:latin typeface="+mj-lt"/>
              </a:rPr>
              <a:t>В</a:t>
            </a:r>
            <a:r>
              <a:rPr lang="ru-RU" sz="4400" dirty="0" smtClean="0">
                <a:latin typeface="+mj-lt"/>
              </a:rPr>
              <a:t>ода</a:t>
            </a:r>
            <a:endParaRPr lang="ru-RU" sz="4400" dirty="0">
              <a:latin typeface="+mj-lt"/>
            </a:endParaRPr>
          </a:p>
          <a:p>
            <a:pPr marL="45720" indent="0">
              <a:buNone/>
            </a:pPr>
            <a:r>
              <a:rPr lang="ru-RU" sz="4600" dirty="0" smtClean="0">
                <a:solidFill>
                  <a:schemeClr val="tx1"/>
                </a:solidFill>
                <a:latin typeface="+mj-lt"/>
              </a:rPr>
              <a:t>Закаливание </a:t>
            </a:r>
            <a:r>
              <a:rPr lang="ru-RU" sz="4600" dirty="0">
                <a:solidFill>
                  <a:schemeClr val="tx1"/>
                </a:solidFill>
                <a:latin typeface="+mj-lt"/>
              </a:rPr>
              <a:t>можно начинать в любое время </a:t>
            </a:r>
            <a:r>
              <a:rPr lang="ru-RU" sz="4600" dirty="0" smtClean="0">
                <a:solidFill>
                  <a:schemeClr val="tx1"/>
                </a:solidFill>
                <a:latin typeface="+mj-lt"/>
              </a:rPr>
              <a:t>года</a:t>
            </a:r>
            <a:endParaRPr lang="ru-RU" sz="4600" dirty="0">
              <a:solidFill>
                <a:schemeClr val="tx1"/>
              </a:solidFill>
              <a:latin typeface="+mj-lt"/>
            </a:endParaRPr>
          </a:p>
          <a:p>
            <a:endParaRPr lang="ru-RU" sz="5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826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6177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sz="3000" dirty="0">
                <a:solidFill>
                  <a:srgbClr val="C00000"/>
                </a:solidFill>
              </a:rPr>
              <a:t>Приступая к закаливанию, следует придерживаться следующих основных принципов:</a:t>
            </a:r>
          </a:p>
          <a:p>
            <a:endParaRPr lang="ru-RU" sz="3000" dirty="0" smtClean="0"/>
          </a:p>
          <a:p>
            <a:pPr marL="45720" indent="0">
              <a:buNone/>
            </a:pPr>
            <a:r>
              <a:rPr lang="ru-RU" sz="3000" dirty="0" smtClean="0"/>
              <a:t>- </a:t>
            </a:r>
            <a:r>
              <a:rPr lang="ru-RU" sz="3000" dirty="0"/>
              <a:t>систематичность;</a:t>
            </a:r>
          </a:p>
          <a:p>
            <a:pPr marL="45720" indent="0">
              <a:buNone/>
            </a:pPr>
            <a:r>
              <a:rPr lang="ru-RU" sz="3000" dirty="0"/>
              <a:t>- постепенность;</a:t>
            </a:r>
          </a:p>
          <a:p>
            <a:pPr marL="45720" indent="0">
              <a:buNone/>
            </a:pPr>
            <a:r>
              <a:rPr lang="ru-RU" sz="3000" dirty="0"/>
              <a:t>- последовательность;</a:t>
            </a:r>
          </a:p>
          <a:p>
            <a:pPr marL="45720" indent="0">
              <a:buNone/>
            </a:pPr>
            <a:r>
              <a:rPr lang="ru-RU" sz="3000" dirty="0"/>
              <a:t>- комплексность использования закаливающих процедур;</a:t>
            </a:r>
          </a:p>
          <a:p>
            <a:pPr marL="45720" indent="0">
              <a:buNone/>
            </a:pPr>
            <a:r>
              <a:rPr lang="ru-RU" sz="3000" dirty="0"/>
              <a:t>- учет индивидуальных особенностей </a:t>
            </a:r>
            <a:r>
              <a:rPr lang="ru-RU" sz="3000" dirty="0" smtClean="0"/>
              <a:t>ребенка и </a:t>
            </a:r>
            <a:r>
              <a:rPr lang="ru-RU" sz="3000" dirty="0"/>
              <a:t>состояния его здоровья.</a:t>
            </a:r>
          </a:p>
          <a:p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xmlns="" val="42331813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47857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7200" b="1" dirty="0" smtClean="0"/>
              <a:t>Виды </a:t>
            </a:r>
            <a:r>
              <a:rPr lang="ru-RU" sz="7200" b="1" dirty="0"/>
              <a:t>и основные методы закаливания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5490894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285728"/>
            <a:ext cx="6381328" cy="135732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000" b="1" dirty="0" smtClean="0"/>
              <a:t>        </a:t>
            </a:r>
            <a:r>
              <a:rPr lang="ru-RU" sz="3000" b="1" dirty="0" smtClean="0">
                <a:solidFill>
                  <a:srgbClr val="C00000"/>
                </a:solidFill>
              </a:rPr>
              <a:t>Закаливания воздухом</a:t>
            </a:r>
          </a:p>
          <a:p>
            <a:pPr marL="45720" indent="0">
              <a:buNone/>
            </a:pPr>
            <a:r>
              <a:rPr lang="ru-RU" sz="2600" i="1" dirty="0" smtClean="0"/>
              <a:t>- Прогулки на свежем воздухе</a:t>
            </a:r>
          </a:p>
          <a:p>
            <a:pPr marL="45720" indent="0">
              <a:buNone/>
            </a:pPr>
            <a:endParaRPr lang="ru-RU" b="1" i="1" dirty="0" smtClean="0"/>
          </a:p>
          <a:p>
            <a:pPr marL="4572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027" name="Picture 3" descr="G:\закаливание\фото\13253761626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28736"/>
            <a:ext cx="4214874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закаливание\зож\DSCN26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736"/>
            <a:ext cx="3929090" cy="2428892"/>
          </a:xfrm>
          <a:prstGeom prst="rect">
            <a:avLst/>
          </a:prstGeom>
          <a:noFill/>
        </p:spPr>
      </p:pic>
      <p:pic>
        <p:nvPicPr>
          <p:cNvPr id="2" name="Picture 3" descr="F:\закаливание\зож\DSCN36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000504"/>
            <a:ext cx="4286248" cy="2643206"/>
          </a:xfrm>
          <a:prstGeom prst="rect">
            <a:avLst/>
          </a:prstGeom>
          <a:noFill/>
        </p:spPr>
      </p:pic>
      <p:pic>
        <p:nvPicPr>
          <p:cNvPr id="1028" name="Picture 4" descr="C:\Users\User\Desktop\работа садик\фото с телефона ноябрь\P51101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000504"/>
            <a:ext cx="3929090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09792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95536" y="357166"/>
            <a:ext cx="6400800" cy="1343642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 smtClean="0"/>
              <a:t>        - </a:t>
            </a:r>
            <a:r>
              <a:rPr lang="ru-RU" sz="2400" i="1" dirty="0" smtClean="0"/>
              <a:t>Спортивные занятия</a:t>
            </a:r>
            <a:endParaRPr lang="ru-RU" sz="2400" i="1" dirty="0"/>
          </a:p>
        </p:txBody>
      </p:sp>
      <p:pic>
        <p:nvPicPr>
          <p:cNvPr id="2050" name="Picture 2" descr="C:\Users\User\Desktop\работа садик\Папа мама я - спортивная семья\PB2303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857628"/>
            <a:ext cx="3857652" cy="3000372"/>
          </a:xfrm>
          <a:prstGeom prst="rect">
            <a:avLst/>
          </a:prstGeom>
          <a:noFill/>
        </p:spPr>
      </p:pic>
      <p:pic>
        <p:nvPicPr>
          <p:cNvPr id="4" name="Picture 2" descr="C:\Users\ррр\Desktop\средняя\Новая папка\102_19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00108"/>
            <a:ext cx="4068134" cy="2714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закаливание\фото ЗОЖ\SDC135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000108"/>
            <a:ext cx="3857652" cy="2714644"/>
          </a:xfrm>
          <a:prstGeom prst="rect">
            <a:avLst/>
          </a:prstGeom>
          <a:noFill/>
        </p:spPr>
      </p:pic>
      <p:pic>
        <p:nvPicPr>
          <p:cNvPr id="2052" name="Picture 4" descr="F:\закаливание\фото ЗОЖ\SDC135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929066"/>
            <a:ext cx="4071934" cy="2928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37502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041296"/>
          </a:xfrm>
        </p:spPr>
        <p:txBody>
          <a:bodyPr/>
          <a:lstStyle/>
          <a:p>
            <a:pPr marL="45720" indent="0">
              <a:buNone/>
            </a:pPr>
            <a:r>
              <a:rPr lang="ru-RU" i="1" dirty="0" smtClean="0"/>
              <a:t>            - </a:t>
            </a:r>
            <a:r>
              <a:rPr lang="ru-RU" i="1" dirty="0" smtClean="0"/>
              <a:t>Воздушные и солнечные  </a:t>
            </a:r>
            <a:r>
              <a:rPr lang="ru-RU" i="1" dirty="0" smtClean="0"/>
              <a:t>ванны</a:t>
            </a:r>
            <a:endParaRPr lang="ru-RU" i="1" dirty="0"/>
          </a:p>
        </p:txBody>
      </p:sp>
      <p:pic>
        <p:nvPicPr>
          <p:cNvPr id="3074" name="Picture 2" descr="F:\закаливание\зож\DSCN3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667250" cy="3500438"/>
          </a:xfrm>
          <a:prstGeom prst="rect">
            <a:avLst/>
          </a:prstGeom>
          <a:noFill/>
        </p:spPr>
      </p:pic>
      <p:pic>
        <p:nvPicPr>
          <p:cNvPr id="3075" name="Picture 3" descr="F:\закаливание\зож\DSCN3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143248"/>
            <a:ext cx="4548219" cy="335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6507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813376" cy="50017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b="1" dirty="0" smtClean="0"/>
              <a:t>       </a:t>
            </a:r>
            <a:r>
              <a:rPr lang="ru-RU" sz="3600" b="1" dirty="0" smtClean="0">
                <a:solidFill>
                  <a:srgbClr val="C00000"/>
                </a:solidFill>
              </a:rPr>
              <a:t>Закаливание водой</a:t>
            </a:r>
          </a:p>
          <a:p>
            <a:pPr marL="45720" indent="0">
              <a:buNone/>
            </a:pPr>
            <a:r>
              <a:rPr lang="ru-RU" sz="2800" dirty="0" smtClean="0"/>
              <a:t>     </a:t>
            </a:r>
            <a:r>
              <a:rPr lang="ru-RU" sz="2400" dirty="0" smtClean="0"/>
              <a:t>По </a:t>
            </a:r>
            <a:r>
              <a:rPr lang="ru-RU" sz="2400" dirty="0"/>
              <a:t>сравнению с воздухом вода является более сильным средством закаливания, так как обладает гораздо большей теплопроводностью и </a:t>
            </a:r>
            <a:r>
              <a:rPr lang="ru-RU" sz="2400" dirty="0" smtClean="0"/>
              <a:t>теплоемкостью.</a:t>
            </a:r>
          </a:p>
          <a:p>
            <a:pPr marL="45720" indent="0">
              <a:buNone/>
            </a:pPr>
            <a:r>
              <a:rPr lang="ru-RU" sz="3600" b="1" dirty="0" smtClean="0"/>
              <a:t>      </a:t>
            </a:r>
          </a:p>
          <a:p>
            <a:pPr marL="45720" indent="0" algn="ctr">
              <a:buNone/>
            </a:pPr>
            <a:r>
              <a:rPr lang="ru-RU" sz="3600" b="1" dirty="0"/>
              <a:t> </a:t>
            </a:r>
            <a:r>
              <a:rPr lang="ru-RU" sz="3600" b="1" dirty="0" smtClean="0"/>
              <a:t>      </a:t>
            </a:r>
            <a:r>
              <a:rPr lang="ru-RU" sz="3600" b="1" dirty="0" smtClean="0">
                <a:solidFill>
                  <a:srgbClr val="C00000"/>
                </a:solidFill>
              </a:rPr>
              <a:t>Общие </a:t>
            </a:r>
            <a:r>
              <a:rPr lang="ru-RU" sz="3600" b="1" dirty="0">
                <a:solidFill>
                  <a:srgbClr val="C00000"/>
                </a:solidFill>
              </a:rPr>
              <a:t>методы  водного закаливания</a:t>
            </a:r>
            <a:endParaRPr lang="ru-RU" sz="3600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8686191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</TotalTime>
  <Words>293</Words>
  <Application>Microsoft Office PowerPoint</Application>
  <PresentationFormat>Экран (4:3)</PresentationFormat>
  <Paragraphs>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       Муниципальное  дошкольное образовательное учреждение  детский сад «Сказка» города Николаевска Николаевского муниципального района Волгоградской области                    Закаливание    детей в ДОУ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    детей в ДОУ</dc:title>
  <dc:creator>Svetlana</dc:creator>
  <cp:lastModifiedBy>User</cp:lastModifiedBy>
  <cp:revision>36</cp:revision>
  <dcterms:created xsi:type="dcterms:W3CDTF">2014-01-27T09:32:55Z</dcterms:created>
  <dcterms:modified xsi:type="dcterms:W3CDTF">2018-04-24T07:26:42Z</dcterms:modified>
</cp:coreProperties>
</file>