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2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76" r:id="rId5"/>
    <p:sldId id="262" r:id="rId6"/>
    <p:sldId id="261" r:id="rId7"/>
    <p:sldId id="260" r:id="rId8"/>
    <p:sldId id="263" r:id="rId9"/>
    <p:sldId id="283" r:id="rId10"/>
    <p:sldId id="284" r:id="rId11"/>
    <p:sldId id="264" r:id="rId12"/>
    <p:sldId id="272" r:id="rId13"/>
    <p:sldId id="279" r:id="rId14"/>
    <p:sldId id="282" r:id="rId15"/>
    <p:sldId id="265" r:id="rId16"/>
    <p:sldId id="266" r:id="rId17"/>
    <p:sldId id="267" r:id="rId18"/>
    <p:sldId id="268" r:id="rId19"/>
    <p:sldId id="281" r:id="rId20"/>
    <p:sldId id="270" r:id="rId21"/>
    <p:sldId id="277" r:id="rId22"/>
    <p:sldId id="273" r:id="rId23"/>
    <p:sldId id="275" r:id="rId24"/>
    <p:sldId id="271" r:id="rId25"/>
    <p:sldId id="274" r:id="rId26"/>
    <p:sldId id="278" r:id="rId27"/>
  </p:sldIdLst>
  <p:sldSz cx="12192000" cy="6858000"/>
  <p:notesSz cx="7099300" cy="10233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91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lum bright="-10000" contrast="40000"/>
          </a:blip>
          <a:srcRect/>
          <a:stretch>
            <a:fillRect/>
          </a:stretch>
        </p:blipFill>
        <p:spPr bwMode="auto">
          <a:xfrm>
            <a:off x="411480" y="396240"/>
            <a:ext cx="11308080" cy="6065520"/>
          </a:xfrm>
          <a:prstGeom prst="frame">
            <a:avLst>
              <a:gd name="adj1" fmla="val 1922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rgbClr val="23361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5" descr="C:\Users\User\Desktop\Рисунок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364794">
            <a:off x="272018" y="4575984"/>
            <a:ext cx="3887266" cy="2188946"/>
          </a:xfrm>
          <a:prstGeom prst="rect">
            <a:avLst/>
          </a:prstGeom>
          <a:noFill/>
        </p:spPr>
      </p:pic>
      <p:pic>
        <p:nvPicPr>
          <p:cNvPr id="12" name="Picture 8" descr="Неонила Ирисова УОЛ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744" y="427856"/>
            <a:ext cx="3397043" cy="335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lum bright="-30000" contrast="20000"/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frame">
            <a:avLst>
              <a:gd name="adj1" fmla="val 6944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1081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lum bright="20000" contrast="-4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lum bright="-30000"/>
          </a:blip>
          <a:srcRect/>
          <a:stretch>
            <a:fillRect/>
          </a:stretch>
        </p:blipFill>
        <p:spPr bwMode="auto">
          <a:xfrm>
            <a:off x="304800" y="289560"/>
            <a:ext cx="11628120" cy="6294120"/>
          </a:xfrm>
          <a:prstGeom prst="frame">
            <a:avLst>
              <a:gd name="adj1" fmla="val 1707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5" descr="C:\Users\User\Desktop\Рисунок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364794">
            <a:off x="167085" y="5360877"/>
            <a:ext cx="2387737" cy="1344551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2055" y="1784061"/>
            <a:ext cx="10515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frame">
            <a:avLst>
              <a:gd name="adj1" fmla="val 4500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22050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91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lum bright="-10000" contrast="40000"/>
          </a:blip>
          <a:srcRect/>
          <a:stretch>
            <a:fillRect/>
          </a:stretch>
        </p:blipFill>
        <p:spPr bwMode="auto">
          <a:xfrm>
            <a:off x="411480" y="396240"/>
            <a:ext cx="11308080" cy="6065520"/>
          </a:xfrm>
          <a:prstGeom prst="frame">
            <a:avLst>
              <a:gd name="adj1" fmla="val 1922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0255" y="823047"/>
            <a:ext cx="81741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6400" y="3716627"/>
            <a:ext cx="8201891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23361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6" descr="http://img-fotki.yandex.ru/get/3/120710424.ca/0_6fcba_ea7e0987_X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6414" y="466199"/>
            <a:ext cx="2522357" cy="249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User\Desktop\Рисунок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364794">
            <a:off x="78352" y="4380744"/>
            <a:ext cx="4408661" cy="248254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lum bright="-30000" contrast="20000"/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frame">
            <a:avLst>
              <a:gd name="adj1" fmla="val 6944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8167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lum bright="20000" contrast="-4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9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frame">
            <a:avLst>
              <a:gd name="adj1" fmla="val 4500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lum bright="-30000"/>
          </a:blip>
          <a:srcRect/>
          <a:stretch>
            <a:fillRect/>
          </a:stretch>
        </p:blipFill>
        <p:spPr bwMode="auto">
          <a:xfrm>
            <a:off x="304800" y="289560"/>
            <a:ext cx="11628120" cy="6294120"/>
          </a:xfrm>
          <a:prstGeom prst="frame">
            <a:avLst>
              <a:gd name="adj1" fmla="val 1707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09"/>
            <a:ext cx="10515600" cy="120577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Picture 5" descr="C:\Users\User\Desktop\Рисунок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364794">
            <a:off x="185579" y="5268938"/>
            <a:ext cx="2652023" cy="1493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65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91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lum bright="-10000" contrast="40000"/>
          </a:blip>
          <a:srcRect/>
          <a:stretch>
            <a:fillRect/>
          </a:stretch>
        </p:blipFill>
        <p:spPr bwMode="auto">
          <a:xfrm>
            <a:off x="415636" y="396240"/>
            <a:ext cx="11303924" cy="6065520"/>
          </a:xfrm>
          <a:prstGeom prst="frame">
            <a:avLst>
              <a:gd name="adj1" fmla="val 1922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509" y="586797"/>
            <a:ext cx="816725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5" descr="C:\Users\User\Desktop\Рисунок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364794">
            <a:off x="272018" y="4575984"/>
            <a:ext cx="3887266" cy="2188946"/>
          </a:xfrm>
          <a:prstGeom prst="rect">
            <a:avLst/>
          </a:prstGeom>
          <a:noFill/>
        </p:spPr>
      </p:pic>
      <p:pic>
        <p:nvPicPr>
          <p:cNvPr id="11" name="Picture 5" descr="C:\Users\User\Desktop\Рисунок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2061061">
            <a:off x="8105382" y="76206"/>
            <a:ext cx="3827439" cy="215525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lum bright="-30000" contrast="20000"/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frame">
            <a:avLst>
              <a:gd name="adj1" fmla="val 6944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3681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  <a:alpha val="91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Неонила Ирисова УОЛ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4272" y="427856"/>
            <a:ext cx="2988515" cy="29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esktop\Рисунок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364794">
            <a:off x="244502" y="4809750"/>
            <a:ext cx="3494075" cy="1967537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lum bright="-10000" contrast="40000"/>
          </a:blip>
          <a:srcRect/>
          <a:stretch>
            <a:fillRect/>
          </a:stretch>
        </p:blipFill>
        <p:spPr bwMode="auto">
          <a:xfrm>
            <a:off x="411480" y="396240"/>
            <a:ext cx="11308080" cy="6065520"/>
          </a:xfrm>
          <a:prstGeom prst="frame">
            <a:avLst>
              <a:gd name="adj1" fmla="val 1922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lum bright="-30000" contrast="20000"/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frame">
            <a:avLst>
              <a:gd name="adj1" fmla="val 6944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4596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B52B4-15BD-473D-B7EC-7AD51CED84B6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19595-FB4A-4085-9DE5-22E2AF30A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0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 cap="none" spc="0">
          <a:ln w="11430"/>
          <a:solidFill>
            <a:srgbClr val="131E0C"/>
          </a:solidFill>
          <a:effectLst>
            <a:outerShdw blurRad="80000" dist="40000" dir="5040000" algn="tl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9710" y="346364"/>
            <a:ext cx="10474036" cy="3775693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Муниципальное бюджетное дошкольное образовательное учреждение «Детский сад «Сказка» города Николаевска» Николаевского муниципального района Волгоградской области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                                                                  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Утверждено: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                                                     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    Заведующий МБДОУ Сказка»</a:t>
            </a: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                                                                                          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__________________________ </a:t>
            </a: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Т.В.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Меденцова</a:t>
            </a:r>
            <a: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«Елочка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– красавица детям очень нравится»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97680"/>
            <a:ext cx="9960864" cy="1810512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400" dirty="0">
                <a:latin typeface="Bookman Old Style" panose="02050604050505020204" pitchFamily="18" charset="0"/>
              </a:rPr>
              <a:t>Подготовила:</a:t>
            </a:r>
          </a:p>
          <a:p>
            <a:pPr algn="r"/>
            <a:r>
              <a:rPr lang="ru-RU" sz="1400" dirty="0" smtClean="0">
                <a:latin typeface="Bookman Old Style" panose="02050604050505020204" pitchFamily="18" charset="0"/>
              </a:rPr>
              <a:t>воспитатель </a:t>
            </a:r>
            <a:r>
              <a:rPr lang="ru-RU" sz="1400" dirty="0">
                <a:latin typeface="Bookman Old Style" panose="02050604050505020204" pitchFamily="18" charset="0"/>
              </a:rPr>
              <a:t>I младшей группы</a:t>
            </a:r>
          </a:p>
          <a:p>
            <a:pPr algn="r"/>
            <a:r>
              <a:rPr lang="ru-RU" sz="1400" dirty="0">
                <a:latin typeface="Bookman Old Style" panose="02050604050505020204" pitchFamily="18" charset="0"/>
              </a:rPr>
              <a:t>Кутепова Наталья </a:t>
            </a:r>
            <a:r>
              <a:rPr lang="ru-RU" sz="1400" dirty="0" smtClean="0">
                <a:latin typeface="Bookman Old Style" panose="02050604050505020204" pitchFamily="18" charset="0"/>
              </a:rPr>
              <a:t>Владимировна</a:t>
            </a:r>
          </a:p>
          <a:p>
            <a:pPr algn="r"/>
            <a:endParaRPr lang="ru-RU" sz="1400" dirty="0">
              <a:latin typeface="Bookman Old Style" panose="02050604050505020204" pitchFamily="18" charset="0"/>
            </a:endParaRPr>
          </a:p>
          <a:p>
            <a:pPr algn="r"/>
            <a:endParaRPr lang="ru-RU" sz="1400" dirty="0" smtClean="0">
              <a:latin typeface="Bookman Old Style" panose="02050604050505020204" pitchFamily="18" charset="0"/>
            </a:endParaRPr>
          </a:p>
          <a:p>
            <a:r>
              <a:rPr lang="ru-RU" sz="1400" dirty="0" smtClean="0">
                <a:latin typeface="Bookman Old Style" panose="02050604050505020204" pitchFamily="18" charset="0"/>
              </a:rPr>
              <a:t>Декабрь 2016 год</a:t>
            </a:r>
            <a:endParaRPr lang="ru-RU" sz="1400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6" y="3649372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1288472"/>
            <a:ext cx="5320146" cy="39901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7" y="1724890"/>
            <a:ext cx="5430981" cy="407323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49" y="351992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374073"/>
            <a:ext cx="10515600" cy="72043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ПРОДУКТИВНАЯ ДЕЯТЕЛЬНАЯ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4" y="1199211"/>
            <a:ext cx="5291377" cy="3968533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4" y="1426602"/>
            <a:ext cx="5265281" cy="394896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414654" y="5586846"/>
            <a:ext cx="4905617" cy="4675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Рисование «Ёлочка нарядная»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57745" y="5375563"/>
            <a:ext cx="4752110" cy="4225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Лепка «Новогодняя ёлочка для зайчика»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02" y="316939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10"/>
            <a:ext cx="10515600" cy="55418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ПРОДУКТИВНАЯ ДЕЯТЕЛЬНАЯ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9212"/>
            <a:ext cx="5181600" cy="3886200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1433944"/>
            <a:ext cx="5126182" cy="384463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54727" y="5278581"/>
            <a:ext cx="4294909" cy="4294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Моделирование из крышек «Ёлочка»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36327" y="5493327"/>
            <a:ext cx="4447310" cy="4087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Моделирование из счетных палочек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03" y="324281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10"/>
            <a:ext cx="10515600" cy="55418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ПРОДУКТИВНАЯ ДЕЯТЕЛЬНАЯ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9212"/>
            <a:ext cx="5181600" cy="3886200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1433944"/>
            <a:ext cx="5126182" cy="384463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54727" y="5278581"/>
            <a:ext cx="4294909" cy="4814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Моделирование из прищепок «Ёлочка»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36327" y="5493327"/>
            <a:ext cx="444731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Моделирование из макарон «Бусы для ёлочки»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56" y="275789"/>
            <a:ext cx="6657975" cy="20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4910"/>
            <a:ext cx="10515600" cy="55418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ЭКСПЕРИМЕНТИРОВАНИЕ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9212"/>
            <a:ext cx="5181600" cy="3886200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1433944"/>
            <a:ext cx="5126181" cy="384463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54727" y="5278581"/>
            <a:ext cx="4294909" cy="4814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«Ёлочка – душистая иголочка»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36327" y="5493327"/>
            <a:ext cx="444731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«Шишка»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65" y="275789"/>
            <a:ext cx="6657975" cy="20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АКЦИЯ «БЕРЕГИТЕ ЕЛОЧКИ!» 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03020"/>
            <a:ext cx="5431536" cy="407365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687068"/>
            <a:ext cx="5382768" cy="403707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30" y="304194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709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КОНСУЛЬТАЦИЯ «АЛЬТЕРНАТИВА НОВОГОДНЕЙ ЕЛКЕ» 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1233054"/>
            <a:ext cx="5264727" cy="394854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8580"/>
            <a:ext cx="5527964" cy="421871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30" y="358917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6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801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КИНОЗАЛ</a:t>
            </a:r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54" y="1593273"/>
            <a:ext cx="5349146" cy="401186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1316182"/>
            <a:ext cx="5375563" cy="403167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66" y="206519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ДИДАКТИЧЕСКИЕ ИГРЫ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3" y="1118754"/>
            <a:ext cx="5176984" cy="38827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0" y="1472045"/>
            <a:ext cx="5370946" cy="402821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276109" y="5708073"/>
            <a:ext cx="5098473" cy="4156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«Найди каждому снеговику ёлочку»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2327" y="5181600"/>
            <a:ext cx="4405746" cy="3186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«Собери ёлочку»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58" y="255010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86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ПАЛЬЧИКОВЫЕ ИГРЫ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3" y="1118754"/>
            <a:ext cx="5176984" cy="38827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0" y="1472045"/>
            <a:ext cx="5370946" cy="40282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276109" y="5708073"/>
            <a:ext cx="5098473" cy="4156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«</a:t>
            </a:r>
            <a:r>
              <a:rPr lang="ru-RU" sz="1600" b="1" smtClean="0">
                <a:latin typeface="Bookman Old Style" panose="02050604050505020204" pitchFamily="18" charset="0"/>
              </a:rPr>
              <a:t>Новый год»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2327" y="5181600"/>
            <a:ext cx="4405746" cy="3186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Bookman Old Style" panose="02050604050505020204" pitchFamily="18" charset="0"/>
              </a:rPr>
              <a:t>«Ёлочка»</a:t>
            </a:r>
            <a:endParaRPr lang="ru-RU" sz="16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0" y="223836"/>
            <a:ext cx="6657975" cy="22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2055" y="332510"/>
            <a:ext cx="10515600" cy="5802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>
                <a:latin typeface="Bookman Old Style" panose="02050604050505020204" pitchFamily="18" charset="0"/>
              </a:rPr>
              <a:t>Автор проекта: </a:t>
            </a:r>
          </a:p>
          <a:p>
            <a:pPr marL="0" indent="0" algn="ctr">
              <a:buNone/>
            </a:pPr>
            <a:r>
              <a:rPr lang="ru-RU" dirty="0">
                <a:latin typeface="Bookman Old Style" panose="02050604050505020204" pitchFamily="18" charset="0"/>
              </a:rPr>
              <a:t>воспитатель I квалификационной категории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МБДОУ </a:t>
            </a:r>
            <a:r>
              <a:rPr lang="ru-RU" dirty="0">
                <a:latin typeface="Bookman Old Style" panose="02050604050505020204" pitchFamily="18" charset="0"/>
              </a:rPr>
              <a:t>«Детский сад «Сказка» города Николаевска» Николаевского муниципального района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Волгоградской </a:t>
            </a:r>
            <a:r>
              <a:rPr lang="ru-RU" dirty="0">
                <a:latin typeface="Bookman Old Style" panose="02050604050505020204" pitchFamily="18" charset="0"/>
              </a:rPr>
              <a:t>области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Bookman Old Style" panose="02050604050505020204" pitchFamily="18" charset="0"/>
              </a:rPr>
              <a:t>Кутепова </a:t>
            </a:r>
            <a:r>
              <a:rPr lang="ru-RU" b="1" i="1" dirty="0">
                <a:latin typeface="Bookman Old Style" panose="02050604050505020204" pitchFamily="18" charset="0"/>
              </a:rPr>
              <a:t>Наталья Владимировна</a:t>
            </a:r>
          </a:p>
          <a:p>
            <a:pPr marL="0" indent="0" algn="ctr">
              <a:buNone/>
            </a:pPr>
            <a:r>
              <a:rPr lang="ru-RU" b="1" dirty="0">
                <a:latin typeface="Bookman Old Style" panose="02050604050505020204" pitchFamily="18" charset="0"/>
              </a:rPr>
              <a:t>Участники проекта: </a:t>
            </a:r>
            <a:r>
              <a:rPr lang="ru-RU" dirty="0">
                <a:latin typeface="Bookman Old Style" panose="02050604050505020204" pitchFamily="18" charset="0"/>
              </a:rPr>
              <a:t>воспитатель, дети I младшей группы, родители.</a:t>
            </a:r>
          </a:p>
          <a:p>
            <a:pPr marL="0" indent="0" algn="ctr">
              <a:buNone/>
            </a:pPr>
            <a:r>
              <a:rPr lang="ru-RU" b="1" dirty="0">
                <a:latin typeface="Bookman Old Style" panose="02050604050505020204" pitchFamily="18" charset="0"/>
              </a:rPr>
              <a:t>Тип проекта: </a:t>
            </a:r>
            <a:r>
              <a:rPr lang="ru-RU" dirty="0" smtClean="0">
                <a:latin typeface="Bookman Old Style" panose="02050604050505020204" pitchFamily="18" charset="0"/>
              </a:rPr>
              <a:t>практико-</a:t>
            </a:r>
            <a:r>
              <a:rPr lang="ru-RU" dirty="0" err="1" smtClean="0">
                <a:latin typeface="Bookman Old Style" panose="02050604050505020204" pitchFamily="18" charset="0"/>
              </a:rPr>
              <a:t>ориентрованный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Продолжительность проекта: </a:t>
            </a:r>
            <a:r>
              <a:rPr lang="ru-RU" dirty="0" smtClean="0">
                <a:latin typeface="Bookman Old Style" panose="02050604050505020204" pitchFamily="18" charset="0"/>
              </a:rPr>
              <a:t>краткосрочный.</a:t>
            </a:r>
            <a:endParaRPr lang="ru-RU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94" y="393554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34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ВЫСТАВК</a:t>
            </a:r>
            <a:r>
              <a:rPr lang="ru-RU" sz="2000" dirty="0">
                <a:effectLst/>
                <a:latin typeface="Bookman Old Style" panose="02050604050505020204" pitchFamily="18" charset="0"/>
              </a:rPr>
              <a:t>А</a:t>
            </a:r>
            <a:r>
              <a:rPr lang="ru-RU" sz="2000" dirty="0" smtClean="0">
                <a:effectLst/>
                <a:latin typeface="Bookman Old Style" panose="02050604050505020204" pitchFamily="18" charset="0"/>
              </a:rPr>
              <a:t> СОВМЕСТНЫХ РАБОТ ДЕТЕЙ И РОДИТЕЛЕЙ «ЁЛОЧКА-КРАСАВИЦА». 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3" y="1468581"/>
            <a:ext cx="5347857" cy="401089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1617516"/>
            <a:ext cx="5527964" cy="414597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30" y="192663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2" y="365127"/>
            <a:ext cx="11083635" cy="88178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effectLst/>
                <a:latin typeface="Bookman Old Style" panose="02050604050505020204" pitchFamily="18" charset="0"/>
              </a:rPr>
              <a:t>ВЫСТАВК</a:t>
            </a:r>
            <a:r>
              <a:rPr lang="ru-RU" sz="1800" dirty="0">
                <a:effectLst/>
                <a:latin typeface="Bookman Old Style" panose="02050604050505020204" pitchFamily="18" charset="0"/>
              </a:rPr>
              <a:t>А</a:t>
            </a:r>
            <a:r>
              <a:rPr lang="ru-RU" sz="1800" dirty="0" smtClean="0">
                <a:effectLst/>
                <a:latin typeface="Bookman Old Style" panose="02050604050505020204" pitchFamily="18" charset="0"/>
              </a:rPr>
              <a:t> СОВМЕСТНЫХ РАБОТ ДЕТЕЙ И РОДИТЕЛЕЙ «НОВЫЙ ГОД К НАМ ИДЕТ». </a:t>
            </a:r>
            <a:endParaRPr lang="ru-RU" sz="18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1" y="1122219"/>
            <a:ext cx="7897091" cy="515042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2" y="255010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23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НАРЯЖАЕМ ИСКУССТВЕННУЮ ЕЛОЧКУ</a:t>
            </a:r>
            <a:r>
              <a:rPr lang="ru-RU" sz="2000" dirty="0">
                <a:effectLst/>
                <a:latin typeface="Bookman Old Style" panose="02050604050505020204" pitchFamily="18" charset="0"/>
              </a:rPr>
              <a:t>.</a:t>
            </a:r>
            <a:r>
              <a:rPr lang="ru-RU" sz="2000" dirty="0" smtClean="0">
                <a:effectLst/>
                <a:latin typeface="Bookman Old Style" panose="02050604050505020204" pitchFamily="18" charset="0"/>
              </a:rPr>
              <a:t> 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3" y="1233054"/>
            <a:ext cx="5347856" cy="401089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1617516"/>
            <a:ext cx="5380185" cy="40351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66" y="296574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323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РАЙОННЫЙ </a:t>
            </a:r>
            <a:r>
              <a:rPr lang="ru-RU" sz="2000" dirty="0" smtClean="0">
                <a:effectLst/>
                <a:latin typeface="Bookman Old Style" panose="02050604050505020204" pitchFamily="18" charset="0"/>
              </a:rPr>
              <a:t>КОНКУРС </a:t>
            </a:r>
            <a:r>
              <a:rPr lang="ru-RU" sz="2000" dirty="0" smtClean="0">
                <a:effectLst/>
                <a:latin typeface="Bookman Old Style" panose="02050604050505020204" pitchFamily="18" charset="0"/>
              </a:rPr>
              <a:t>«ЛУЧШАЯ НОВОГОДНЯЯ ЕЛОЧНАЯ ИГРУШКА». 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0" y="3573603"/>
            <a:ext cx="3597567" cy="269817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/>
          <a:stretch/>
        </p:blipFill>
        <p:spPr>
          <a:xfrm>
            <a:off x="775855" y="1073727"/>
            <a:ext cx="3282371" cy="262803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t="9682" r="25905" b="8032"/>
          <a:stretch/>
        </p:blipFill>
        <p:spPr>
          <a:xfrm>
            <a:off x="8645237" y="3573603"/>
            <a:ext cx="2964872" cy="269787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/>
          <a:stretch/>
        </p:blipFill>
        <p:spPr>
          <a:xfrm rot="16200000">
            <a:off x="6190389" y="1297999"/>
            <a:ext cx="3165765" cy="271722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03" y="284886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845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ПРАЗДНИК НА ТЕМУ «В ГОСТИ К ЁЛОЧКЕ ПОЙДЕМ». 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1376172"/>
            <a:ext cx="5292436" cy="396932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4" y="1595628"/>
            <a:ext cx="5265281" cy="3948961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21" y="266509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9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938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ВЫВОД: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255" y="1042416"/>
            <a:ext cx="10640290" cy="52752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В </a:t>
            </a:r>
            <a:r>
              <a:rPr lang="ru-RU" dirty="0">
                <a:latin typeface="Bookman Old Style" panose="02050604050505020204" pitchFamily="18" charset="0"/>
              </a:rPr>
              <a:t>результате проведенной </a:t>
            </a:r>
            <a:r>
              <a:rPr lang="ru-RU">
                <a:latin typeface="Bookman Old Style" panose="02050604050505020204" pitchFamily="18" charset="0"/>
              </a:rPr>
              <a:t>работы </a:t>
            </a:r>
            <a:r>
              <a:rPr lang="ru-RU" smtClean="0">
                <a:latin typeface="Bookman Old Style" panose="02050604050505020204" pitchFamily="18" charset="0"/>
              </a:rPr>
              <a:t>дети </a:t>
            </a:r>
            <a:r>
              <a:rPr lang="ru-RU" dirty="0">
                <a:latin typeface="Bookman Old Style" panose="02050604050505020204" pitchFamily="18" charset="0"/>
              </a:rPr>
              <a:t>понимают и знают, что</a:t>
            </a:r>
            <a:r>
              <a:rPr lang="ru-RU" dirty="0" smtClean="0">
                <a:latin typeface="Bookman Old Style" panose="02050604050505020204" pitchFamily="18" charset="0"/>
              </a:rPr>
              <a:t>: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ели играют в природе и в жизни человека важную роль.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вырубка елей наносит большой вред природе.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как помочь хвойным деревьям жить долго и приносить людям пользу и </a:t>
            </a:r>
            <a:r>
              <a:rPr lang="ru-RU" dirty="0" smtClean="0">
                <a:latin typeface="Bookman Old Style" panose="02050604050505020204" pitchFamily="18" charset="0"/>
              </a:rPr>
              <a:t>радость.</a:t>
            </a:r>
          </a:p>
          <a:p>
            <a:pPr marL="0" indent="0" algn="just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В </a:t>
            </a:r>
            <a:r>
              <a:rPr lang="ru-RU" dirty="0">
                <a:latin typeface="Bookman Old Style" panose="02050604050505020204" pitchFamily="18" charset="0"/>
              </a:rPr>
              <a:t>результате проведенной работы мы отметили</a:t>
            </a:r>
            <a:r>
              <a:rPr lang="ru-RU" dirty="0" smtClean="0">
                <a:latin typeface="Bookman Old Style" panose="02050604050505020204" pitchFamily="18" charset="0"/>
              </a:rPr>
              <a:t>: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п</a:t>
            </a:r>
            <a:r>
              <a:rPr lang="ru-RU" dirty="0" smtClean="0">
                <a:latin typeface="Bookman Old Style" panose="02050604050505020204" pitchFamily="18" charset="0"/>
              </a:rPr>
              <a:t>овышение </a:t>
            </a:r>
            <a:r>
              <a:rPr lang="ru-RU" dirty="0">
                <a:latin typeface="Bookman Old Style" panose="02050604050505020204" pitchFamily="18" charset="0"/>
              </a:rPr>
              <a:t>уровня экологической культуры не только воспитанников, но и </a:t>
            </a:r>
            <a:r>
              <a:rPr lang="ru-RU" dirty="0" smtClean="0">
                <a:latin typeface="Bookman Old Style" panose="02050604050505020204" pitchFamily="18" charset="0"/>
              </a:rPr>
              <a:t>родителей </a:t>
            </a:r>
            <a:r>
              <a:rPr lang="ru-RU" dirty="0">
                <a:latin typeface="Bookman Old Style" panose="02050604050505020204" pitchFamily="18" charset="0"/>
              </a:rPr>
              <a:t>детей.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развитие </a:t>
            </a:r>
            <a:r>
              <a:rPr lang="ru-RU" dirty="0">
                <a:latin typeface="Bookman Old Style" panose="02050604050505020204" pitchFamily="18" charset="0"/>
              </a:rPr>
              <a:t>у детей устойчивого интереса к представителям растительного мира – хвойным деревьям.</a:t>
            </a:r>
          </a:p>
          <a:p>
            <a:pPr algn="just"/>
            <a:r>
              <a:rPr lang="ru-RU" dirty="0">
                <a:latin typeface="Bookman Old Style" panose="02050604050505020204" pitchFamily="18" charset="0"/>
              </a:rPr>
              <a:t>а</a:t>
            </a:r>
            <a:r>
              <a:rPr lang="ru-RU" dirty="0" smtClean="0">
                <a:latin typeface="Bookman Old Style" panose="02050604050505020204" pitchFamily="18" charset="0"/>
              </a:rPr>
              <a:t>ктивное </a:t>
            </a:r>
            <a:r>
              <a:rPr lang="ru-RU" dirty="0">
                <a:latin typeface="Bookman Old Style" panose="02050604050505020204" pitchFamily="18" charset="0"/>
              </a:rPr>
              <a:t>включение родителей в педагогический процесс </a:t>
            </a:r>
            <a:r>
              <a:rPr lang="ru-RU" dirty="0" smtClean="0">
                <a:latin typeface="Bookman Old Style" panose="02050604050505020204" pitchFamily="18" charset="0"/>
              </a:rPr>
              <a:t>группы, </a:t>
            </a:r>
            <a:r>
              <a:rPr lang="ru-RU" dirty="0">
                <a:latin typeface="Bookman Old Style" panose="02050604050505020204" pitchFamily="18" charset="0"/>
              </a:rPr>
              <a:t>укрепление заинтересованности в сотрудничестве с детским садом.</a:t>
            </a:r>
          </a:p>
          <a:p>
            <a:pPr marL="0" indent="0" algn="just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     Данный </a:t>
            </a:r>
            <a:r>
              <a:rPr lang="ru-RU" dirty="0">
                <a:latin typeface="Bookman Old Style" panose="02050604050505020204" pitchFamily="18" charset="0"/>
              </a:rPr>
              <a:t>проект открыл удивительный мир еловых красавиц. Он поспособствовал к размышлению – стоит ли рубить зеленую красавицу ради новогодних праздников. Помог ответить на вопросы: отчего зимой у ёлки зелёные иголки? Почему у елочки колючие иголочки? Зачем нужны ели? Что будет, если на свете не станет елей? Как можно помочь сохранить ели? И на многие другие вопросы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     Перед </a:t>
            </a:r>
            <a:r>
              <a:rPr lang="ru-RU" dirty="0">
                <a:latin typeface="Bookman Old Style" panose="02050604050505020204" pitchFamily="18" charset="0"/>
              </a:rPr>
              <a:t>реализацией проекта и после, мы провели опрос среди родителей </a:t>
            </a:r>
            <a:r>
              <a:rPr lang="ru-RU" dirty="0" smtClean="0">
                <a:latin typeface="Bookman Old Style" panose="02050604050505020204" pitchFamily="18" charset="0"/>
              </a:rPr>
              <a:t>младшей </a:t>
            </a:r>
            <a:r>
              <a:rPr lang="ru-RU" dirty="0">
                <a:latin typeface="Bookman Old Style" panose="02050604050505020204" pitchFamily="18" charset="0"/>
              </a:rPr>
              <a:t>группы, попросив их ответить на вопросы: какую ель они собираются наряжать в преддверье Нового года «живую» или «искусственную». По результат опроса можно сделать вывод, что </a:t>
            </a:r>
            <a:r>
              <a:rPr lang="ru-RU" dirty="0" smtClean="0">
                <a:latin typeface="Bookman Old Style" panose="02050604050505020204" pitchFamily="18" charset="0"/>
              </a:rPr>
              <a:t>7 </a:t>
            </a:r>
            <a:r>
              <a:rPr lang="ru-RU" dirty="0">
                <a:latin typeface="Bookman Old Style" panose="02050604050505020204" pitchFamily="18" charset="0"/>
              </a:rPr>
              <a:t>семей пересмотрели свое решение в пользу сохранения елочки – природного богатства в пользу искусственной ели. Это обстоятельство очень радует нас, значит, проделанная работа не прошла зря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     Подводя </a:t>
            </a:r>
            <a:r>
              <a:rPr lang="ru-RU" dirty="0">
                <a:latin typeface="Bookman Old Style" panose="02050604050505020204" pitchFamily="18" charset="0"/>
              </a:rPr>
              <a:t>итоги своей работы, мы можем сделать вывод: мы добились поставленной цели, </a:t>
            </a:r>
            <a:r>
              <a:rPr lang="ru-RU" dirty="0" smtClean="0">
                <a:latin typeface="Bookman Old Style" panose="02050604050505020204" pitchFamily="18" charset="0"/>
              </a:rPr>
              <a:t>дети </a:t>
            </a:r>
            <a:r>
              <a:rPr lang="ru-RU" dirty="0">
                <a:latin typeface="Bookman Old Style" panose="02050604050505020204" pitchFamily="18" charset="0"/>
              </a:rPr>
              <a:t>узнали много нового и интересного о зеленой красавице, об ее значении в природе и жизни человека. Считаем, что и </a:t>
            </a:r>
            <a:r>
              <a:rPr lang="ru-RU" dirty="0" smtClean="0">
                <a:latin typeface="Bookman Old Style" panose="02050604050505020204" pitchFamily="18" charset="0"/>
              </a:rPr>
              <a:t>дети, </a:t>
            </a:r>
            <a:r>
              <a:rPr lang="ru-RU" dirty="0">
                <a:latin typeface="Bookman Old Style" panose="02050604050505020204" pitchFamily="18" charset="0"/>
              </a:rPr>
              <a:t>и взрослые не остались равнодушными к проблеме сохранения елей в нашей местности, активно обсуждали предложенные нами рекомендации по экологическому поведению.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76" y="351992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255" y="1042416"/>
            <a:ext cx="10640290" cy="50929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76" y="435119"/>
            <a:ext cx="6657975" cy="2219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65" y="2443801"/>
            <a:ext cx="9647699" cy="17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АКТУАЛЬНОСТЬ: 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2055" y="1133856"/>
            <a:ext cx="10515600" cy="500154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sz="2600" dirty="0" smtClean="0">
                <a:latin typeface="Bookman Old Style" panose="02050604050505020204" pitchFamily="18" charset="0"/>
              </a:rPr>
              <a:t>В </a:t>
            </a:r>
            <a:r>
              <a:rPr lang="ru-RU" sz="2600" dirty="0">
                <a:latin typeface="Bookman Old Style" panose="02050604050505020204" pitchFamily="18" charset="0"/>
              </a:rPr>
              <a:t>младшем дошкольном возрасте ребенок начинает познавать и открывать для себя все многообразие окружающего его мира, он только учится замечать красоту природы и видеть, насколько разнообразны и многочисленны ее обитатели. Именно в этом возрасте ребенок начинает знакомиться с растительным миром, у него формируются первые представления о деревьях, и, несомненно, одним из самых ярких представителей является ёлка. Ёлочка для ребенка не просто дерево, но еще и главный атрибут новогоднего праздника.  </a:t>
            </a:r>
          </a:p>
          <a:p>
            <a:pPr marL="0" indent="0" algn="just">
              <a:buNone/>
            </a:pPr>
            <a:r>
              <a:rPr lang="ru-RU" sz="2600" dirty="0" smtClean="0">
                <a:latin typeface="Bookman Old Style" panose="02050604050505020204" pitchFamily="18" charset="0"/>
              </a:rPr>
              <a:t>     Важное </a:t>
            </a:r>
            <a:r>
              <a:rPr lang="ru-RU" sz="2600" dirty="0">
                <a:latin typeface="Bookman Old Style" panose="02050604050505020204" pitchFamily="18" charset="0"/>
              </a:rPr>
              <a:t>место в данном проекте занимает изучение и сохранение традиций празднования Нового года, что помогает удовлетворить познавательный интерес детей к этому празднику. </a:t>
            </a:r>
            <a:endParaRPr lang="ru-RU" sz="2600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latin typeface="Bookman Old Style" panose="02050604050505020204" pitchFamily="18" charset="0"/>
              </a:rPr>
              <a:t>     В </a:t>
            </a:r>
            <a:r>
              <a:rPr lang="ru-RU" sz="2600" dirty="0">
                <a:latin typeface="Bookman Old Style" panose="02050604050505020204" pitchFamily="18" charset="0"/>
              </a:rPr>
              <a:t>рамках проекта дети получат знания о том, что такое Новый год, как его празднуют, а также с новогодними атрибутами и персонажами: н</a:t>
            </a:r>
            <a:r>
              <a:rPr lang="ru-RU" sz="2600" dirty="0" smtClean="0">
                <a:latin typeface="Bookman Old Style" panose="02050604050505020204" pitchFamily="18" charset="0"/>
              </a:rPr>
              <a:t>овогодней </a:t>
            </a:r>
            <a:r>
              <a:rPr lang="ru-RU" sz="2600" dirty="0">
                <a:latin typeface="Bookman Old Style" panose="02050604050505020204" pitchFamily="18" charset="0"/>
              </a:rPr>
              <a:t>елочкой, подарками, Снегурочкой и Дедом Морозом. Совместное с родителями изготовление «Новогодних елочек» для выставки детского творчества вызовет положительные эмоции у детей. </a:t>
            </a:r>
            <a:endParaRPr lang="ru-RU" sz="2600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2600" dirty="0">
                <a:latin typeface="Bookman Old Style" panose="02050604050505020204" pitchFamily="18" charset="0"/>
              </a:rPr>
              <a:t> </a:t>
            </a:r>
            <a:r>
              <a:rPr lang="ru-RU" sz="2600" dirty="0" smtClean="0">
                <a:latin typeface="Bookman Old Style" panose="02050604050505020204" pitchFamily="18" charset="0"/>
              </a:rPr>
              <a:t>    Поэтому</a:t>
            </a:r>
            <a:r>
              <a:rPr lang="ru-RU" sz="2600" dirty="0">
                <a:latin typeface="Bookman Old Style" panose="02050604050505020204" pitchFamily="18" charset="0"/>
              </a:rPr>
              <a:t>, обеспечив комплексный подход и последовательную структуру образовательной деятельности, мы сможем вызвать у детей интерес и сформировать представления  о вечнозеленой красавице – ели.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67" y="351991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ЦЕЛЬ: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2055" y="1188720"/>
            <a:ext cx="10515600" cy="494667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0546" y="1440874"/>
            <a:ext cx="104047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ookman Old Style" panose="02050604050505020204" pitchFamily="18" charset="0"/>
              </a:rPr>
              <a:t>Приобщение ребенка с раннего возраста к народной культуре посредством календарно — обрядовых праздников. Побуждать  детей украшать елки (искусственные, вырезанные из бумаги, сделанные из бросового материала) к празднику в совместной деятельности с взрослыми, через создание условий работы с семьей.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49" y="331211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ЗАДАЧИ: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2055" y="1080655"/>
            <a:ext cx="10515600" cy="505474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2727" y="1066800"/>
            <a:ext cx="10751128" cy="489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Познакомить </a:t>
            </a:r>
            <a:r>
              <a:rPr lang="ru-RU" dirty="0">
                <a:latin typeface="Bookman Old Style" panose="02050604050505020204" pitchFamily="18" charset="0"/>
              </a:rPr>
              <a:t>детей с общенародным праздником Новый год и его традициями.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Расширить </a:t>
            </a:r>
            <a:r>
              <a:rPr lang="ru-RU" dirty="0">
                <a:latin typeface="Bookman Old Style" panose="02050604050505020204" pitchFamily="18" charset="0"/>
              </a:rPr>
              <a:t>знания родителей о традиции новогодней елки и важности знакомства с ней детей.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Способствовать </a:t>
            </a:r>
            <a:r>
              <a:rPr lang="ru-RU" dirty="0">
                <a:latin typeface="Bookman Old Style" panose="02050604050505020204" pitchFamily="18" charset="0"/>
              </a:rPr>
              <a:t>включению семьи в процесс реализации проекта по формированию экологической культуры.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Побуждать </a:t>
            </a:r>
            <a:r>
              <a:rPr lang="ru-RU" dirty="0">
                <a:latin typeface="Bookman Old Style" panose="02050604050505020204" pitchFamily="18" charset="0"/>
              </a:rPr>
              <a:t>родителей к совместной творческой деятельности с детьми.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Формировать </a:t>
            </a:r>
            <a:r>
              <a:rPr lang="ru-RU" dirty="0">
                <a:latin typeface="Bookman Old Style" panose="02050604050505020204" pitchFamily="18" charset="0"/>
              </a:rPr>
              <a:t>первоначальные умения и навыки экологически грамотного поведения детей в </a:t>
            </a:r>
            <a:r>
              <a:rPr lang="ru-RU" dirty="0" smtClean="0">
                <a:latin typeface="Bookman Old Style" panose="02050604050505020204" pitchFamily="18" charset="0"/>
              </a:rPr>
              <a:t>природе.</a:t>
            </a:r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Развивать </a:t>
            </a:r>
            <a:r>
              <a:rPr lang="ru-RU" dirty="0">
                <a:latin typeface="Bookman Old Style" panose="02050604050505020204" pitchFamily="18" charset="0"/>
              </a:rPr>
              <a:t>познавательный интерес к миру </a:t>
            </a:r>
            <a:r>
              <a:rPr lang="ru-RU" dirty="0" smtClean="0">
                <a:latin typeface="Bookman Old Style" panose="02050604050505020204" pitchFamily="18" charset="0"/>
              </a:rPr>
              <a:t>природы.</a:t>
            </a:r>
            <a:endParaRPr lang="ru-RU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ookman Old Style" panose="02050604050505020204" pitchFamily="18" charset="0"/>
              </a:rPr>
              <a:t>Р</a:t>
            </a:r>
            <a:r>
              <a:rPr lang="ru-RU" dirty="0" smtClean="0">
                <a:latin typeface="Bookman Old Style" panose="02050604050505020204" pitchFamily="18" charset="0"/>
              </a:rPr>
              <a:t>азвивать </a:t>
            </a:r>
            <a:r>
              <a:rPr lang="ru-RU" dirty="0">
                <a:latin typeface="Bookman Old Style" panose="02050604050505020204" pitchFamily="18" charset="0"/>
              </a:rPr>
              <a:t>умение правильно взаимодействовать с </a:t>
            </a:r>
            <a:r>
              <a:rPr lang="ru-RU" dirty="0" smtClean="0">
                <a:latin typeface="Bookman Old Style" panose="02050604050505020204" pitchFamily="18" charset="0"/>
              </a:rPr>
              <a:t>природой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Способствовать </a:t>
            </a:r>
            <a:r>
              <a:rPr lang="ru-RU" dirty="0">
                <a:latin typeface="Bookman Old Style" panose="02050604050505020204" pitchFamily="18" charset="0"/>
              </a:rPr>
              <a:t>развитию творческих способностей, воображению детей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Создать </a:t>
            </a:r>
            <a:r>
              <a:rPr lang="ru-RU" dirty="0">
                <a:latin typeface="Bookman Old Style" panose="02050604050505020204" pitchFamily="18" charset="0"/>
              </a:rPr>
              <a:t>позитивный настрой в преддверии  новогоднего праздника.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Bookman Old Style" panose="02050604050505020204" pitchFamily="18" charset="0"/>
              </a:rPr>
              <a:t>Воспитывать </a:t>
            </a:r>
            <a:r>
              <a:rPr lang="ru-RU" dirty="0">
                <a:latin typeface="Bookman Old Style" panose="02050604050505020204" pitchFamily="18" charset="0"/>
              </a:rPr>
              <a:t>бережное отношение к хвойным деревьям, желание сохранить их растущими в ближайшем окружении: на участке, в лесу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Bookman Old Style" panose="02050604050505020204" pitchFamily="18" charset="0"/>
              </a:rPr>
              <a:t>Воспитывать дружеские взаимоотношения, интерес к народным традициям.</a:t>
            </a:r>
          </a:p>
          <a:p>
            <a:pPr algn="just"/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94" y="393555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022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ПРЕДПОЛАГАЕМЫЙ РЕЗУЛЬТАТ</a:t>
            </a:r>
            <a:r>
              <a:rPr lang="ru-RU" sz="2000" dirty="0" smtClean="0">
                <a:effectLst/>
              </a:rPr>
              <a:t>:</a:t>
            </a:r>
            <a:endParaRPr lang="ru-RU" sz="20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2055" y="1413164"/>
            <a:ext cx="10515600" cy="472223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6073" y="1233056"/>
            <a:ext cx="100306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Bookman Old Style" panose="02050604050505020204" pitchFamily="18" charset="0"/>
              </a:rPr>
              <a:t>Обогатить представления детей о празднике Новый год, украшении новогодней ели, об обычаях встречи новогоднего праздника, его атрибутики, персонажах.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Формирование </a:t>
            </a:r>
            <a:r>
              <a:rPr lang="ru-RU" sz="2000" dirty="0">
                <a:latin typeface="Bookman Old Style" panose="02050604050505020204" pitchFamily="18" charset="0"/>
              </a:rPr>
              <a:t>у детей и родителей  бережного отношения к окружающей природе через выставку «Елочка - красавица» из бросового материала.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Появление </a:t>
            </a:r>
            <a:r>
              <a:rPr lang="ru-RU" sz="2000" dirty="0">
                <a:latin typeface="Bookman Old Style" panose="02050604050505020204" pitchFamily="18" charset="0"/>
              </a:rPr>
              <a:t>интереса у родителей к совместной с </a:t>
            </a:r>
            <a:r>
              <a:rPr lang="ru-RU" sz="2000" dirty="0" smtClean="0">
                <a:latin typeface="Bookman Old Style" panose="02050604050505020204" pitchFamily="18" charset="0"/>
              </a:rPr>
              <a:t>детьми познавательно-творческой </a:t>
            </a:r>
            <a:r>
              <a:rPr lang="ru-RU" sz="2000" dirty="0">
                <a:latin typeface="Bookman Old Style" panose="02050604050505020204" pitchFamily="18" charset="0"/>
              </a:rPr>
              <a:t>деятельности.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3" y="291003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3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938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СОДЕРЖАНИЕ: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6582" y="1060703"/>
            <a:ext cx="10869721" cy="5450933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Наглядная </a:t>
            </a:r>
            <a:r>
              <a:rPr lang="ru-RU" sz="3000" dirty="0">
                <a:latin typeface="Bookman Old Style" panose="02050604050505020204" pitchFamily="18" charset="0"/>
              </a:rPr>
              <a:t>информация </a:t>
            </a:r>
            <a:r>
              <a:rPr lang="ru-RU" sz="3000" dirty="0" smtClean="0">
                <a:latin typeface="Bookman Old Style" panose="02050604050505020204" pitchFamily="18" charset="0"/>
              </a:rPr>
              <a:t>«История новогодней елки», «Стихи про новогоднюю ёлочку».</a:t>
            </a:r>
          </a:p>
          <a:p>
            <a:pPr algn="just"/>
            <a:r>
              <a:rPr lang="ru-RU" sz="3000" dirty="0">
                <a:latin typeface="Bookman Old Style" panose="02050604050505020204" pitchFamily="18" charset="0"/>
              </a:rPr>
              <a:t>Помощь в пополнении книжного уголка - книгами  по новогодней тематике</a:t>
            </a:r>
            <a:r>
              <a:rPr lang="ru-RU" sz="3000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Ситуации</a:t>
            </a:r>
            <a:r>
              <a:rPr lang="ru-RU" sz="3000" dirty="0">
                <a:latin typeface="Bookman Old Style" panose="02050604050505020204" pitchFamily="18" charset="0"/>
              </a:rPr>
              <a:t>, общение: «Как шишка потеряла свое семечко», «На кого похожа елочка», «Как звери елку наряжали</a:t>
            </a:r>
            <a:r>
              <a:rPr lang="ru-RU" sz="30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3000" dirty="0">
                <a:latin typeface="Bookman Old Style" panose="02050604050505020204" pitchFamily="18" charset="0"/>
              </a:rPr>
              <a:t>Чтение </a:t>
            </a:r>
            <a:r>
              <a:rPr lang="ru-RU" sz="3000" dirty="0" smtClean="0">
                <a:latin typeface="Bookman Old Style" panose="02050604050505020204" pitchFamily="18" charset="0"/>
              </a:rPr>
              <a:t>художественных произведений </a:t>
            </a:r>
            <a:r>
              <a:rPr lang="ru-RU" sz="3000" dirty="0">
                <a:latin typeface="Bookman Old Style" panose="02050604050505020204" pitchFamily="18" charset="0"/>
              </a:rPr>
              <a:t>«Мама елку украшала» В. Петрова</a:t>
            </a:r>
            <a:r>
              <a:rPr lang="ru-RU" sz="3000" dirty="0" smtClean="0">
                <a:latin typeface="Bookman Old Style" panose="02050604050505020204" pitchFamily="18" charset="0"/>
              </a:rPr>
              <a:t>; </a:t>
            </a:r>
            <a:r>
              <a:rPr lang="ru-RU" sz="3000" dirty="0">
                <a:latin typeface="Bookman Old Style" panose="02050604050505020204" pitchFamily="18" charset="0"/>
              </a:rPr>
              <a:t>К</a:t>
            </a:r>
            <a:r>
              <a:rPr lang="ru-RU" sz="3000" dirty="0" smtClean="0">
                <a:latin typeface="Bookman Old Style" panose="02050604050505020204" pitchFamily="18" charset="0"/>
              </a:rPr>
              <a:t>. Чуковский </a:t>
            </a:r>
            <a:r>
              <a:rPr lang="ru-RU" sz="3000" dirty="0">
                <a:latin typeface="Bookman Old Style" panose="02050604050505020204" pitchFamily="18" charset="0"/>
              </a:rPr>
              <a:t>«Елка», Е</a:t>
            </a:r>
            <a:r>
              <a:rPr lang="ru-RU" sz="3000" dirty="0" smtClean="0">
                <a:latin typeface="Bookman Old Style" panose="02050604050505020204" pitchFamily="18" charset="0"/>
              </a:rPr>
              <a:t>. Трутневой </a:t>
            </a:r>
            <a:r>
              <a:rPr lang="ru-RU" sz="3000" dirty="0">
                <a:latin typeface="Bookman Old Style" panose="02050604050505020204" pitchFamily="18" charset="0"/>
              </a:rPr>
              <a:t>«С  Новым годом!» и др.</a:t>
            </a: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Просмотр </a:t>
            </a:r>
            <a:r>
              <a:rPr lang="ru-RU" sz="3000" dirty="0">
                <a:latin typeface="Bookman Old Style" panose="02050604050505020204" pitchFamily="18" charset="0"/>
              </a:rPr>
              <a:t>мультфильмов «Зима в </a:t>
            </a:r>
            <a:r>
              <a:rPr lang="ru-RU" sz="3000" dirty="0" smtClean="0">
                <a:latin typeface="Bookman Old Style" panose="02050604050505020204" pitchFamily="18" charset="0"/>
              </a:rPr>
              <a:t>Простоквашино», </a:t>
            </a:r>
            <a:r>
              <a:rPr lang="ru-RU" sz="3000" dirty="0">
                <a:latin typeface="Bookman Old Style" panose="02050604050505020204" pitchFamily="18" charset="0"/>
              </a:rPr>
              <a:t>«Снеговик – почтовик</a:t>
            </a:r>
            <a:r>
              <a:rPr lang="ru-RU" sz="3000" dirty="0" smtClean="0">
                <a:latin typeface="Bookman Old Style" panose="02050604050505020204" pitchFamily="18" charset="0"/>
              </a:rPr>
              <a:t>».</a:t>
            </a:r>
            <a:endParaRPr lang="ru-RU" sz="3000" dirty="0">
              <a:latin typeface="Bookman Old Style" panose="0205060405050502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3000" dirty="0" smtClean="0">
                <a:latin typeface="Bookman Old Style" panose="02050604050505020204" pitchFamily="18" charset="0"/>
              </a:rPr>
              <a:t>Разучивание </a:t>
            </a:r>
            <a:r>
              <a:rPr lang="ru-RU" sz="3000" dirty="0">
                <a:latin typeface="Bookman Old Style" panose="02050604050505020204" pitchFamily="18" charset="0"/>
              </a:rPr>
              <a:t>песни «В лесу родилась елочка» сл. Р. Кудашева муз. Л. </a:t>
            </a:r>
            <a:r>
              <a:rPr lang="ru-RU" sz="3000" dirty="0" err="1">
                <a:latin typeface="Bookman Old Style" panose="02050604050505020204" pitchFamily="18" charset="0"/>
              </a:rPr>
              <a:t>Бекмана</a:t>
            </a:r>
            <a:r>
              <a:rPr lang="ru-RU" sz="3000" dirty="0">
                <a:latin typeface="Bookman Old Style" panose="02050604050505020204" pitchFamily="18" charset="0"/>
              </a:rPr>
              <a:t>.;   хоровода «Маленькой елочке холодно зимой» сл. З. </a:t>
            </a:r>
            <a:r>
              <a:rPr lang="ru-RU" sz="3000" dirty="0" smtClean="0">
                <a:latin typeface="Bookman Old Style" panose="02050604050505020204" pitchFamily="18" charset="0"/>
              </a:rPr>
              <a:t>Александрова, </a:t>
            </a:r>
            <a:r>
              <a:rPr lang="ru-RU" sz="3000" dirty="0">
                <a:latin typeface="Bookman Old Style" panose="02050604050505020204" pitchFamily="18" charset="0"/>
              </a:rPr>
              <a:t>муз. М. </a:t>
            </a:r>
            <a:r>
              <a:rPr lang="ru-RU" sz="3000" dirty="0" err="1" smtClean="0">
                <a:latin typeface="Bookman Old Style" panose="02050604050505020204" pitchFamily="18" charset="0"/>
              </a:rPr>
              <a:t>Красева</a:t>
            </a:r>
            <a:r>
              <a:rPr lang="ru-RU" sz="3000" dirty="0" smtClean="0">
                <a:latin typeface="Bookman Old Style" panose="02050604050505020204" pitchFamily="18" charset="0"/>
              </a:rPr>
              <a:t>, «Зимняя сказка», «Ёлочке не холодно зимой».</a:t>
            </a:r>
          </a:p>
          <a:p>
            <a:pPr algn="just"/>
            <a:r>
              <a:rPr lang="ru-RU" sz="3000" dirty="0" err="1">
                <a:latin typeface="Bookman Old Style" panose="02050604050505020204" pitchFamily="18" charset="0"/>
              </a:rPr>
              <a:t>Физминутки</a:t>
            </a:r>
            <a:r>
              <a:rPr lang="ru-RU" sz="3000" dirty="0">
                <a:latin typeface="Bookman Old Style" panose="02050604050505020204" pitchFamily="18" charset="0"/>
              </a:rPr>
              <a:t> : «Вот под елочкой зеленой», «Елочки», «Новогодняя елочка», «Есть в лесу</a:t>
            </a:r>
            <a:r>
              <a:rPr lang="ru-RU" sz="30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Пальчиковые игры «Ёлочка», «На ёлке», «Ёлка», «Новый год».</a:t>
            </a:r>
            <a:endParaRPr lang="ru-RU" sz="3000" dirty="0">
              <a:latin typeface="Bookman Old Style" panose="02050604050505020204" pitchFamily="18" charset="0"/>
            </a:endParaRP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Дидактические </a:t>
            </a:r>
            <a:r>
              <a:rPr lang="ru-RU" sz="3000" dirty="0">
                <a:latin typeface="Bookman Old Style" panose="02050604050505020204" pitchFamily="18" charset="0"/>
              </a:rPr>
              <a:t>игры: «Найди каждому снеговику ёлочку», «Собери ёлочку</a:t>
            </a:r>
            <a:r>
              <a:rPr lang="ru-RU" sz="3000" dirty="0" smtClean="0">
                <a:latin typeface="Bookman Old Style" panose="02050604050505020204" pitchFamily="18" charset="0"/>
              </a:rPr>
              <a:t>», «Чудесный </a:t>
            </a:r>
            <a:r>
              <a:rPr lang="ru-RU" sz="3000" dirty="0">
                <a:latin typeface="Bookman Old Style" panose="02050604050505020204" pitchFamily="18" charset="0"/>
              </a:rPr>
              <a:t>мешочек», «Найди самую высокую елку», «Собери </a:t>
            </a:r>
            <a:r>
              <a:rPr lang="ru-RU" sz="3000" dirty="0" smtClean="0">
                <a:latin typeface="Bookman Old Style" panose="02050604050505020204" pitchFamily="18" charset="0"/>
              </a:rPr>
              <a:t>бусы </a:t>
            </a:r>
            <a:r>
              <a:rPr lang="ru-RU" sz="3000" dirty="0">
                <a:latin typeface="Bookman Old Style" panose="02050604050505020204" pitchFamily="18" charset="0"/>
              </a:rPr>
              <a:t>для елки» </a:t>
            </a:r>
            <a:r>
              <a:rPr lang="ru-RU" sz="3000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3000" dirty="0">
                <a:latin typeface="Bookman Old Style" panose="02050604050505020204" pitchFamily="18" charset="0"/>
              </a:rPr>
              <a:t>Подвижные игры: “Раз, два, три к ёлочке беги”, «Найди пару – высокая и низкая елочка</a:t>
            </a:r>
            <a:r>
              <a:rPr lang="ru-RU" sz="30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Конспект НОД на тему: «В лесу родилась ёлочка».</a:t>
            </a: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Лепка «Новогодняя елочка для зайчика».</a:t>
            </a: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Рисование ватными палочками «Ёлочка нарядная».</a:t>
            </a:r>
            <a:endParaRPr lang="ru-RU" sz="3000" dirty="0">
              <a:latin typeface="Bookman Old Style" panose="02050604050505020204" pitchFamily="18" charset="0"/>
            </a:endParaRP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Консультация </a:t>
            </a:r>
            <a:r>
              <a:rPr lang="ru-RU" sz="3000" dirty="0">
                <a:latin typeface="Bookman Old Style" panose="02050604050505020204" pitchFamily="18" charset="0"/>
              </a:rPr>
              <a:t>для родителей с использованием памятки: </a:t>
            </a:r>
            <a:r>
              <a:rPr lang="ru-RU" sz="3000" dirty="0" smtClean="0">
                <a:latin typeface="Bookman Old Style" panose="02050604050505020204" pitchFamily="18" charset="0"/>
              </a:rPr>
              <a:t>«Альтернатива новогодней елочке».</a:t>
            </a:r>
          </a:p>
          <a:p>
            <a:pPr marL="0" indent="0" algn="just">
              <a:buNone/>
            </a:pPr>
            <a:r>
              <a:rPr lang="ru-RU" sz="3000" dirty="0" smtClean="0">
                <a:latin typeface="Bookman Old Style" panose="02050604050505020204" pitchFamily="18" charset="0"/>
              </a:rPr>
              <a:t>                  Акция «Берегите елочки!».</a:t>
            </a:r>
          </a:p>
          <a:p>
            <a:pPr algn="just"/>
            <a:r>
              <a:rPr lang="ru-RU" sz="3000" dirty="0">
                <a:latin typeface="Bookman Old Style" panose="02050604050505020204" pitchFamily="18" charset="0"/>
              </a:rPr>
              <a:t> </a:t>
            </a:r>
            <a:r>
              <a:rPr lang="ru-RU" sz="3000" dirty="0" smtClean="0">
                <a:latin typeface="Bookman Old Style" panose="02050604050505020204" pitchFamily="18" charset="0"/>
              </a:rPr>
              <a:t>                           Организация </a:t>
            </a:r>
            <a:r>
              <a:rPr lang="ru-RU" sz="3000" dirty="0">
                <a:latin typeface="Bookman Old Style" panose="02050604050505020204" pitchFamily="18" charset="0"/>
              </a:rPr>
              <a:t>выставки совместных работ детей и родителей </a:t>
            </a:r>
            <a:r>
              <a:rPr lang="ru-RU" sz="3000" dirty="0" smtClean="0">
                <a:latin typeface="Bookman Old Style" panose="02050604050505020204" pitchFamily="18" charset="0"/>
              </a:rPr>
              <a:t>«Новый год к нам идет». </a:t>
            </a: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                            Установка </a:t>
            </a:r>
            <a:r>
              <a:rPr lang="ru-RU" sz="3000" dirty="0">
                <a:latin typeface="Bookman Old Style" panose="02050604050505020204" pitchFamily="18" charset="0"/>
              </a:rPr>
              <a:t>и украшение искусственной ёлочки в </a:t>
            </a:r>
            <a:r>
              <a:rPr lang="ru-RU" sz="3000" dirty="0" smtClean="0">
                <a:latin typeface="Bookman Old Style" panose="02050604050505020204" pitchFamily="18" charset="0"/>
              </a:rPr>
              <a:t>группе.</a:t>
            </a:r>
            <a:endParaRPr lang="ru-RU" sz="3000" dirty="0">
              <a:latin typeface="Bookman Old Style" panose="02050604050505020204" pitchFamily="18" charset="0"/>
            </a:endParaRPr>
          </a:p>
          <a:p>
            <a:pPr algn="just"/>
            <a:r>
              <a:rPr lang="ru-RU" sz="3000" dirty="0" smtClean="0">
                <a:latin typeface="Bookman Old Style" panose="02050604050505020204" pitchFamily="18" charset="0"/>
              </a:rPr>
              <a:t>                            Новогодний </a:t>
            </a:r>
            <a:r>
              <a:rPr lang="ru-RU" sz="3000" dirty="0">
                <a:latin typeface="Bookman Old Style" panose="02050604050505020204" pitchFamily="18" charset="0"/>
              </a:rPr>
              <a:t>праздник «В гости к Ёлочке пойдем».</a:t>
            </a:r>
          </a:p>
          <a:p>
            <a:pPr marL="0" indent="0" algn="just">
              <a:buNone/>
            </a:pPr>
            <a:endParaRPr lang="ru-RU" sz="30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02" y="365846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НАГЛЯДНАЯ АГИТАЦИЯ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1288472"/>
            <a:ext cx="5320146" cy="399011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7" y="1724890"/>
            <a:ext cx="5430981" cy="407323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04" y="393556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Bookman Old Style" panose="02050604050505020204" pitchFamily="18" charset="0"/>
              </a:rPr>
              <a:t>ЗАНЯТИЕ НА ТЕМУ: «В ЛЕСУ РОДИЛАСЬ ЕЛОЧКА»</a:t>
            </a:r>
            <a:endParaRPr lang="ru-RU" sz="20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1288472"/>
            <a:ext cx="5320146" cy="399010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7" y="1724890"/>
            <a:ext cx="5430981" cy="407323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77" y="310428"/>
            <a:ext cx="66579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вогодняя картина 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Новогодняя картина 3</Template>
  <TotalTime>517</TotalTime>
  <Words>1235</Words>
  <Application>Microsoft Office PowerPoint</Application>
  <PresentationFormat>Произвольный</PresentationFormat>
  <Paragraphs>103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Новогодняя картина 3</vt:lpstr>
      <vt:lpstr>Муниципальное бюджетное дошкольное образовательное учреждение «Детский сад «Сказка» города Николаевска» Николаевского муниципального района Волгоградской области                                                                                                                                            Утверждено: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Заведующий МБДОУ Сказка»                                                                                             __________________________ Т.В. Меденцова  «Елочка – красавица детям очень нравится» </vt:lpstr>
      <vt:lpstr>Презентация PowerPoint</vt:lpstr>
      <vt:lpstr>АКТУАЛЬНОСТЬ: </vt:lpstr>
      <vt:lpstr>ЦЕЛЬ:</vt:lpstr>
      <vt:lpstr>ЗАДАЧИ:</vt:lpstr>
      <vt:lpstr>ПРЕДПОЛАГАЕМЫЙ РЕЗУЛЬТАТ:</vt:lpstr>
      <vt:lpstr>СОДЕРЖАНИЕ:</vt:lpstr>
      <vt:lpstr>НАГЛЯДНАЯ АГИТАЦИЯ</vt:lpstr>
      <vt:lpstr>ЗАНЯТИЕ НА ТЕМУ: «В ЛЕСУ РОДИЛАСЬ ЕЛОЧКА»</vt:lpstr>
      <vt:lpstr>Презентация PowerPoint</vt:lpstr>
      <vt:lpstr>ПРОДУКТИВНАЯ ДЕЯТЕЛЬНАЯ</vt:lpstr>
      <vt:lpstr>ПРОДУКТИВНАЯ ДЕЯТЕЛЬНАЯ</vt:lpstr>
      <vt:lpstr>ПРОДУКТИВНАЯ ДЕЯТЕЛЬНАЯ</vt:lpstr>
      <vt:lpstr>ЭКСПЕРИМЕНТИРОВАНИЕ</vt:lpstr>
      <vt:lpstr>АКЦИЯ «БЕРЕГИТЕ ЕЛОЧКИ!» </vt:lpstr>
      <vt:lpstr>КОНСУЛЬТАЦИЯ «АЛЬТЕРНАТИВА НОВОГОДНЕЙ ЕЛКЕ» </vt:lpstr>
      <vt:lpstr>КИНОЗАЛ </vt:lpstr>
      <vt:lpstr>ДИДАКТИЧЕСКИЕ ИГРЫ</vt:lpstr>
      <vt:lpstr>ПАЛЬЧИКОВЫЕ ИГРЫ</vt:lpstr>
      <vt:lpstr>ВЫСТАВКА СОВМЕСТНЫХ РАБОТ ДЕТЕЙ И РОДИТЕЛЕЙ «ЁЛОЧКА-КРАСАВИЦА». </vt:lpstr>
      <vt:lpstr>ВЫСТАВКА СОВМЕСТНЫХ РАБОТ ДЕТЕЙ И РОДИТЕЛЕЙ «НОВЫЙ ГОД К НАМ ИДЕТ». </vt:lpstr>
      <vt:lpstr>НАРЯЖАЕМ ИСКУССТВЕННУЮ ЕЛОЧКУ. </vt:lpstr>
      <vt:lpstr>РАЙОННЫЙ КОНКУРС «ЛУЧШАЯ НОВОГОДНЯЯ ЕЛОЧНАЯ ИГРУШКА». </vt:lpstr>
      <vt:lpstr>ПРАЗДНИК НА ТЕМУ «В ГОСТИ К ЁЛОЧКЕ ПОЙДЕМ». </vt:lpstr>
      <vt:lpstr>ВЫВОД: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Нот-11</dc:creator>
  <cp:lastModifiedBy>ADMIN</cp:lastModifiedBy>
  <cp:revision>59</cp:revision>
  <cp:lastPrinted>2017-03-05T12:28:57Z</cp:lastPrinted>
  <dcterms:created xsi:type="dcterms:W3CDTF">2014-10-29T03:00:56Z</dcterms:created>
  <dcterms:modified xsi:type="dcterms:W3CDTF">2017-03-05T12:29:02Z</dcterms:modified>
</cp:coreProperties>
</file>