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9" r:id="rId3"/>
    <p:sldId id="262" r:id="rId4"/>
    <p:sldId id="270" r:id="rId5"/>
    <p:sldId id="271" r:id="rId6"/>
    <p:sldId id="273" r:id="rId7"/>
    <p:sldId id="266" r:id="rId8"/>
    <p:sldId id="267" r:id="rId9"/>
    <p:sldId id="284" r:id="rId10"/>
    <p:sldId id="265" r:id="rId11"/>
    <p:sldId id="274" r:id="rId12"/>
    <p:sldId id="275" r:id="rId13"/>
    <p:sldId id="282" r:id="rId14"/>
    <p:sldId id="277" r:id="rId15"/>
    <p:sldId id="278" r:id="rId16"/>
    <p:sldId id="279" r:id="rId17"/>
    <p:sldId id="283" r:id="rId18"/>
    <p:sldId id="287" r:id="rId19"/>
    <p:sldId id="286" r:id="rId20"/>
    <p:sldId id="288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F5479-28AC-46BE-A36E-DB6D7C7938A1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5EAD8-7B29-4FAD-A67A-D4F916339B4A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26" descr="http://img-fotki.yandex.ru/get/6518/16969765.b6/0_6b8ca_4bd83e5c_orig.png"/>
          <p:cNvPicPr>
            <a:picLocks noChangeAspect="1" noChangeArrowheads="1"/>
          </p:cNvPicPr>
          <p:nvPr userDrawn="1"/>
        </p:nvPicPr>
        <p:blipFill>
          <a:blip r:embed="rId2" cstate="print"/>
          <a:srcRect l="6452" t="5208" r="8065" b="3125"/>
          <a:stretch>
            <a:fillRect/>
          </a:stretch>
        </p:blipFill>
        <p:spPr bwMode="auto">
          <a:xfrm flipH="1">
            <a:off x="5143504" y="0"/>
            <a:ext cx="4000496" cy="6643710"/>
          </a:xfrm>
          <a:prstGeom prst="rect">
            <a:avLst/>
          </a:prstGeom>
          <a:noFill/>
        </p:spPr>
      </p:pic>
      <p:pic>
        <p:nvPicPr>
          <p:cNvPr id="8" name="Picture 6" descr="http://img-fotki.yandex.ru/get/4123/16969765.f5/0_6fa15_47180b0_orig.png"/>
          <p:cNvPicPr>
            <a:picLocks noChangeAspect="1" noChangeArrowheads="1"/>
          </p:cNvPicPr>
          <p:nvPr userDrawn="1"/>
        </p:nvPicPr>
        <p:blipFill>
          <a:blip r:embed="rId3" cstate="print"/>
          <a:srcRect r="13045" b="19414"/>
          <a:stretch>
            <a:fillRect/>
          </a:stretch>
        </p:blipFill>
        <p:spPr bwMode="auto">
          <a:xfrm>
            <a:off x="3357554" y="4857760"/>
            <a:ext cx="5786446" cy="2000240"/>
          </a:xfrm>
          <a:prstGeom prst="rect">
            <a:avLst/>
          </a:prstGeom>
          <a:noFill/>
        </p:spPr>
      </p:pic>
      <p:pic>
        <p:nvPicPr>
          <p:cNvPr id="9" name="Picture 10" descr="http://img-fotki.yandex.ru/get/6520/23869276.7a/0_943eb_b8a134a1_orig.jp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87554" y="3500438"/>
            <a:ext cx="2615713" cy="2500330"/>
          </a:xfrm>
          <a:prstGeom prst="rect">
            <a:avLst/>
          </a:prstGeom>
          <a:noFill/>
        </p:spPr>
      </p:pic>
      <p:pic>
        <p:nvPicPr>
          <p:cNvPr id="10" name="Picture 20" descr="http://img0.liveinternet.ru/images/attach/c/7/95/414/95414392_emeto_WM_snow_ball.pn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57884" y="3286124"/>
            <a:ext cx="922306" cy="928656"/>
          </a:xfrm>
          <a:prstGeom prst="rect">
            <a:avLst/>
          </a:prstGeom>
          <a:noFill/>
        </p:spPr>
      </p:pic>
      <p:pic>
        <p:nvPicPr>
          <p:cNvPr id="11" name="Picture 22" descr="http://img0.liveinternet.ru/images/attach/c/7/95/414/95414392_emeto_WM_snow_ball.pn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868" y="4857760"/>
            <a:ext cx="1571604" cy="1582424"/>
          </a:xfrm>
          <a:prstGeom prst="rect">
            <a:avLst/>
          </a:prstGeom>
          <a:noFill/>
        </p:spPr>
      </p:pic>
      <p:pic>
        <p:nvPicPr>
          <p:cNvPr id="12" name="Picture 20" descr="http://img0.liveinternet.ru/images/attach/c/7/95/414/95414392_emeto_WM_snow_ball.pn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21694" y="5572140"/>
            <a:ext cx="922306" cy="928656"/>
          </a:xfrm>
          <a:prstGeom prst="rect">
            <a:avLst/>
          </a:prstGeom>
          <a:noFill/>
        </p:spPr>
      </p:pic>
      <p:pic>
        <p:nvPicPr>
          <p:cNvPr id="13314" name="Picture 2" descr="http://www.insighteastorlando.com/wp-content/uploads/2009/12/snow.png"/>
          <p:cNvPicPr>
            <a:picLocks noChangeAspect="1" noChangeArrowheads="1"/>
          </p:cNvPicPr>
          <p:nvPr userDrawn="1"/>
        </p:nvPicPr>
        <p:blipFill>
          <a:blip r:embed="rId7"/>
          <a:srcRect b="46304"/>
          <a:stretch>
            <a:fillRect/>
          </a:stretch>
        </p:blipFill>
        <p:spPr bwMode="auto">
          <a:xfrm>
            <a:off x="214282" y="142852"/>
            <a:ext cx="5038725" cy="2214578"/>
          </a:xfrm>
          <a:prstGeom prst="rect">
            <a:avLst/>
          </a:prstGeom>
          <a:noFill/>
        </p:spPr>
      </p:pic>
      <p:pic>
        <p:nvPicPr>
          <p:cNvPr id="15" name="Picture 2" descr="http://www.insighteastorlando.com/wp-content/uploads/2009/12/snow.png"/>
          <p:cNvPicPr>
            <a:picLocks noChangeAspect="1" noChangeArrowheads="1"/>
          </p:cNvPicPr>
          <p:nvPr userDrawn="1"/>
        </p:nvPicPr>
        <p:blipFill>
          <a:blip r:embed="rId7"/>
          <a:srcRect r="56049" b="46304"/>
          <a:stretch>
            <a:fillRect/>
          </a:stretch>
        </p:blipFill>
        <p:spPr bwMode="auto">
          <a:xfrm>
            <a:off x="0" y="2428868"/>
            <a:ext cx="2214546" cy="2214578"/>
          </a:xfrm>
          <a:prstGeom prst="rect">
            <a:avLst/>
          </a:prstGeom>
          <a:noFill/>
        </p:spPr>
      </p:pic>
      <p:sp>
        <p:nvSpPr>
          <p:cNvPr id="16" name="Рамка 15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1506"/>
            </a:avLst>
          </a:prstGeom>
          <a:solidFill>
            <a:srgbClr val="00990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3322" name="Picture 10" descr="http://static.playcast.ru/uploads/2013/12/28/6981273.png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 flipH="1">
            <a:off x="7000892" y="1357298"/>
            <a:ext cx="642942" cy="561930"/>
          </a:xfrm>
          <a:prstGeom prst="rect">
            <a:avLst/>
          </a:prstGeom>
          <a:noFill/>
        </p:spPr>
      </p:pic>
      <p:pic>
        <p:nvPicPr>
          <p:cNvPr id="21" name="Picture 10" descr="http://static.playcast.ru/uploads/2013/12/28/6981273.png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 flipH="1">
            <a:off x="8358214" y="428604"/>
            <a:ext cx="642942" cy="561930"/>
          </a:xfrm>
          <a:prstGeom prst="rect">
            <a:avLst/>
          </a:prstGeom>
          <a:noFill/>
        </p:spPr>
      </p:pic>
      <p:pic>
        <p:nvPicPr>
          <p:cNvPr id="22" name="Picture 10" descr="http://static.playcast.ru/uploads/2013/12/28/6981273.png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 flipH="1">
            <a:off x="6858016" y="2500306"/>
            <a:ext cx="642942" cy="561930"/>
          </a:xfrm>
          <a:prstGeom prst="rect">
            <a:avLst/>
          </a:prstGeom>
          <a:noFill/>
        </p:spPr>
      </p:pic>
      <p:pic>
        <p:nvPicPr>
          <p:cNvPr id="23" name="Picture 10" descr="http://static.playcast.ru/uploads/2013/12/28/6981273.png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57620" y="4714884"/>
            <a:ext cx="642942" cy="56193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F5479-28AC-46BE-A36E-DB6D7C7938A1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5EAD8-7B29-4FAD-A67A-D4F916339B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F5479-28AC-46BE-A36E-DB6D7C7938A1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5EAD8-7B29-4FAD-A67A-D4F916339B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F5479-28AC-46BE-A36E-DB6D7C7938A1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5EAD8-7B29-4FAD-A67A-D4F916339B4A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26" descr="http://img-fotki.yandex.ru/get/6518/16969765.b6/0_6b8ca_4bd83e5c_orig.png"/>
          <p:cNvPicPr>
            <a:picLocks noChangeAspect="1" noChangeArrowheads="1"/>
          </p:cNvPicPr>
          <p:nvPr userDrawn="1"/>
        </p:nvPicPr>
        <p:blipFill>
          <a:blip r:embed="rId2" cstate="print"/>
          <a:srcRect l="6452" t="5208" r="8065" b="3125"/>
          <a:stretch>
            <a:fillRect/>
          </a:stretch>
        </p:blipFill>
        <p:spPr bwMode="auto">
          <a:xfrm flipH="1">
            <a:off x="5143504" y="0"/>
            <a:ext cx="4000496" cy="6643710"/>
          </a:xfrm>
          <a:prstGeom prst="rect">
            <a:avLst/>
          </a:prstGeom>
          <a:noFill/>
        </p:spPr>
      </p:pic>
      <p:pic>
        <p:nvPicPr>
          <p:cNvPr id="8" name="Picture 10" descr="http://static.playcast.ru/uploads/2013/12/28/6981273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000892" y="1357298"/>
            <a:ext cx="642942" cy="561930"/>
          </a:xfrm>
          <a:prstGeom prst="rect">
            <a:avLst/>
          </a:prstGeom>
          <a:noFill/>
        </p:spPr>
      </p:pic>
      <p:pic>
        <p:nvPicPr>
          <p:cNvPr id="9" name="Picture 10" descr="http://static.playcast.ru/uploads/2013/12/28/6981273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358214" y="428604"/>
            <a:ext cx="642942" cy="561930"/>
          </a:xfrm>
          <a:prstGeom prst="rect">
            <a:avLst/>
          </a:prstGeom>
          <a:noFill/>
        </p:spPr>
      </p:pic>
      <p:pic>
        <p:nvPicPr>
          <p:cNvPr id="10" name="Picture 10" descr="http://static.playcast.ru/uploads/2013/12/28/6981273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858016" y="2500306"/>
            <a:ext cx="642942" cy="561930"/>
          </a:xfrm>
          <a:prstGeom prst="rect">
            <a:avLst/>
          </a:prstGeom>
          <a:noFill/>
        </p:spPr>
      </p:pic>
      <p:pic>
        <p:nvPicPr>
          <p:cNvPr id="13" name="Picture 6" descr="http://img-fotki.yandex.ru/get/4123/16969765.f5/0_6fa15_47180b0_orig.png"/>
          <p:cNvPicPr>
            <a:picLocks noChangeAspect="1" noChangeArrowheads="1"/>
          </p:cNvPicPr>
          <p:nvPr userDrawn="1"/>
        </p:nvPicPr>
        <p:blipFill>
          <a:blip r:embed="rId4" cstate="print"/>
          <a:srcRect r="17840" b="19414"/>
          <a:stretch>
            <a:fillRect/>
          </a:stretch>
        </p:blipFill>
        <p:spPr bwMode="auto">
          <a:xfrm>
            <a:off x="6215074" y="5786454"/>
            <a:ext cx="2928926" cy="1071546"/>
          </a:xfrm>
          <a:prstGeom prst="rect">
            <a:avLst/>
          </a:prstGeom>
          <a:noFill/>
        </p:spPr>
      </p:pic>
      <p:sp>
        <p:nvSpPr>
          <p:cNvPr id="11" name="Рамка 10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1506"/>
            </a:avLst>
          </a:prstGeom>
          <a:solidFill>
            <a:srgbClr val="00990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F5479-28AC-46BE-A36E-DB6D7C7938A1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5EAD8-7B29-4FAD-A67A-D4F916339B4A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Picture 6" descr="http://img-fotki.yandex.ru/get/4123/16969765.f5/0_6fa15_47180b0_orig.png"/>
          <p:cNvPicPr>
            <a:picLocks noChangeAspect="1" noChangeArrowheads="1"/>
          </p:cNvPicPr>
          <p:nvPr userDrawn="1"/>
        </p:nvPicPr>
        <p:blipFill>
          <a:blip r:embed="rId2" cstate="print"/>
          <a:srcRect r="13045" b="19414"/>
          <a:stretch>
            <a:fillRect/>
          </a:stretch>
        </p:blipFill>
        <p:spPr bwMode="auto">
          <a:xfrm>
            <a:off x="5837488" y="5715016"/>
            <a:ext cx="3306511" cy="1142984"/>
          </a:xfrm>
          <a:prstGeom prst="rect">
            <a:avLst/>
          </a:prstGeom>
          <a:noFill/>
        </p:spPr>
      </p:pic>
      <p:pic>
        <p:nvPicPr>
          <p:cNvPr id="7" name="Picture 10" descr="http://img-fotki.yandex.ru/get/6520/23869276.7a/0_943eb_b8a134a1_orig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4143380"/>
            <a:ext cx="2615713" cy="2500330"/>
          </a:xfrm>
          <a:prstGeom prst="rect">
            <a:avLst/>
          </a:prstGeom>
          <a:noFill/>
        </p:spPr>
      </p:pic>
      <p:sp>
        <p:nvSpPr>
          <p:cNvPr id="9" name="Рамка 8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1506"/>
            </a:avLst>
          </a:prstGeom>
          <a:solidFill>
            <a:srgbClr val="00990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" name="Picture 2" descr="http://www.insighteastorlando.com/wp-content/uploads/2009/12/snow.png"/>
          <p:cNvPicPr>
            <a:picLocks noChangeAspect="1" noChangeArrowheads="1"/>
          </p:cNvPicPr>
          <p:nvPr userDrawn="1"/>
        </p:nvPicPr>
        <p:blipFill>
          <a:blip r:embed="rId4"/>
          <a:srcRect b="46304"/>
          <a:stretch>
            <a:fillRect/>
          </a:stretch>
        </p:blipFill>
        <p:spPr bwMode="auto">
          <a:xfrm rot="5400000">
            <a:off x="6333917" y="1309893"/>
            <a:ext cx="3654545" cy="1606215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F5479-28AC-46BE-A36E-DB6D7C7938A1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5EAD8-7B29-4FAD-A67A-D4F916339B4A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Picture 26" descr="http://img-fotki.yandex.ru/get/6518/16969765.b6/0_6b8ca_4bd83e5c_orig.png"/>
          <p:cNvPicPr>
            <a:picLocks noChangeAspect="1" noChangeArrowheads="1"/>
          </p:cNvPicPr>
          <p:nvPr userDrawn="1"/>
        </p:nvPicPr>
        <p:blipFill>
          <a:blip r:embed="rId2" cstate="print"/>
          <a:srcRect l="26296" t="5208" r="8065" b="63251"/>
          <a:stretch>
            <a:fillRect/>
          </a:stretch>
        </p:blipFill>
        <p:spPr bwMode="auto">
          <a:xfrm rot="16200000" flipH="1">
            <a:off x="6925516" y="325389"/>
            <a:ext cx="2543873" cy="1893095"/>
          </a:xfrm>
          <a:prstGeom prst="rect">
            <a:avLst/>
          </a:prstGeom>
          <a:noFill/>
        </p:spPr>
      </p:pic>
      <p:pic>
        <p:nvPicPr>
          <p:cNvPr id="9" name="Picture 10" descr="http://static.playcast.ru/uploads/2013/12/28/6981273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143900" y="500042"/>
            <a:ext cx="642942" cy="561930"/>
          </a:xfrm>
          <a:prstGeom prst="rect">
            <a:avLst/>
          </a:prstGeom>
          <a:noFill/>
        </p:spPr>
      </p:pic>
      <p:pic>
        <p:nvPicPr>
          <p:cNvPr id="11" name="Picture 2" descr="http://www.insighteastorlando.com/wp-content/uploads/2009/12/snow.png"/>
          <p:cNvPicPr>
            <a:picLocks noChangeAspect="1" noChangeArrowheads="1"/>
          </p:cNvPicPr>
          <p:nvPr userDrawn="1"/>
        </p:nvPicPr>
        <p:blipFill>
          <a:blip r:embed="rId4"/>
          <a:srcRect b="46304"/>
          <a:stretch>
            <a:fillRect/>
          </a:stretch>
        </p:blipFill>
        <p:spPr bwMode="auto">
          <a:xfrm rot="5400000">
            <a:off x="6099939" y="3615573"/>
            <a:ext cx="3979624" cy="1749091"/>
          </a:xfrm>
          <a:prstGeom prst="rect">
            <a:avLst/>
          </a:prstGeom>
          <a:noFill/>
        </p:spPr>
      </p:pic>
      <p:sp>
        <p:nvSpPr>
          <p:cNvPr id="12" name="Рамка 11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1506"/>
            </a:avLst>
          </a:prstGeom>
          <a:solidFill>
            <a:srgbClr val="00990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F5479-28AC-46BE-A36E-DB6D7C7938A1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5EAD8-7B29-4FAD-A67A-D4F916339B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F5479-28AC-46BE-A36E-DB6D7C7938A1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5EAD8-7B29-4FAD-A67A-D4F916339B4A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2" descr="http://www.insighteastorlando.com/wp-content/uploads/2009/12/snow.png"/>
          <p:cNvPicPr>
            <a:picLocks noChangeAspect="1" noChangeArrowheads="1"/>
          </p:cNvPicPr>
          <p:nvPr userDrawn="1"/>
        </p:nvPicPr>
        <p:blipFill>
          <a:blip r:embed="rId2"/>
          <a:srcRect b="46304"/>
          <a:stretch>
            <a:fillRect/>
          </a:stretch>
        </p:blipFill>
        <p:spPr bwMode="auto">
          <a:xfrm rot="7860728">
            <a:off x="5333664" y="4058298"/>
            <a:ext cx="3979624" cy="1749091"/>
          </a:xfrm>
          <a:prstGeom prst="rect">
            <a:avLst/>
          </a:prstGeom>
          <a:noFill/>
        </p:spPr>
      </p:pic>
      <p:pic>
        <p:nvPicPr>
          <p:cNvPr id="8" name="Picture 2" descr="http://www.insighteastorlando.com/wp-content/uploads/2009/12/snow.png"/>
          <p:cNvPicPr>
            <a:picLocks noChangeAspect="1" noChangeArrowheads="1"/>
          </p:cNvPicPr>
          <p:nvPr userDrawn="1"/>
        </p:nvPicPr>
        <p:blipFill>
          <a:blip r:embed="rId2"/>
          <a:srcRect r="37172" b="46304"/>
          <a:stretch>
            <a:fillRect/>
          </a:stretch>
        </p:blipFill>
        <p:spPr bwMode="auto">
          <a:xfrm rot="5400000">
            <a:off x="6839586" y="732786"/>
            <a:ext cx="2500331" cy="1749091"/>
          </a:xfrm>
          <a:prstGeom prst="rect">
            <a:avLst/>
          </a:prstGeom>
          <a:noFill/>
        </p:spPr>
      </p:pic>
      <p:pic>
        <p:nvPicPr>
          <p:cNvPr id="9" name="Picture 2" descr="http://www.insighteastorlando.com/wp-content/uploads/2009/12/snow.png"/>
          <p:cNvPicPr>
            <a:picLocks noChangeAspect="1" noChangeArrowheads="1"/>
          </p:cNvPicPr>
          <p:nvPr userDrawn="1"/>
        </p:nvPicPr>
        <p:blipFill>
          <a:blip r:embed="rId2"/>
          <a:srcRect l="23336" r="37172" b="46304"/>
          <a:stretch>
            <a:fillRect/>
          </a:stretch>
        </p:blipFill>
        <p:spPr bwMode="auto">
          <a:xfrm rot="5400000">
            <a:off x="7232495" y="5054785"/>
            <a:ext cx="1571637" cy="1749091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F5479-28AC-46BE-A36E-DB6D7C7938A1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5EAD8-7B29-4FAD-A67A-D4F916339B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F5479-28AC-46BE-A36E-DB6D7C7938A1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5EAD8-7B29-4FAD-A67A-D4F916339B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F5479-28AC-46BE-A36E-DB6D7C7938A1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5EAD8-7B29-4FAD-A67A-D4F916339B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9000">
              <a:srgbClr val="0099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F5479-28AC-46BE-A36E-DB6D7C7938A1}" type="datetimeFigureOut">
              <a:rPr lang="ru-RU" smtClean="0"/>
              <a:t>06.02.2017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25EAD8-7B29-4FAD-A67A-D4F916339B4A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Рамка 14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1506"/>
            </a:avLst>
          </a:prstGeom>
          <a:solidFill>
            <a:srgbClr val="009900"/>
          </a:solidFill>
          <a:ln>
            <a:solidFill>
              <a:srgbClr val="00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71406" y="6500834"/>
            <a:ext cx="50045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 smtClean="0">
                <a:solidFill>
                  <a:srgbClr val="006600"/>
                </a:solidFill>
                <a:latin typeface="Monotype Corsiva" pitchFamily="66" charset="0"/>
              </a:rPr>
              <a:t>Б.Т.В.</a:t>
            </a:r>
            <a:endParaRPr lang="ru-RU" sz="900" dirty="0">
              <a:solidFill>
                <a:srgbClr val="006600"/>
              </a:solidFill>
              <a:latin typeface="Monotype Corsiva" pitchFamily="66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260648"/>
            <a:ext cx="8624093" cy="39703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" dirty="0">
                <a:ln w="11430"/>
                <a:solidFill>
                  <a:srgbClr val="FF0000"/>
                </a:solidFill>
                <a:latin typeface="Bookman Old Style" panose="02050604050505020204" pitchFamily="18" charset="0"/>
              </a:rPr>
              <a:t>          </a:t>
            </a:r>
            <a:r>
              <a:rPr lang="ru-RU" sz="1200" dirty="0">
                <a:ln w="11430"/>
                <a:latin typeface="Bookman Old Style" panose="02050604050505020204" pitchFamily="18" charset="0"/>
              </a:rPr>
              <a:t> </a:t>
            </a:r>
            <a:r>
              <a:rPr lang="ru-RU" sz="1200" dirty="0" smtClean="0">
                <a:ln w="11430"/>
                <a:latin typeface="Bookman Old Style" panose="02050604050505020204" pitchFamily="18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sz="1200" dirty="0" smtClean="0">
                <a:ln w="11430"/>
                <a:latin typeface="Bookman Old Style" panose="02050604050505020204" pitchFamily="18" charset="0"/>
              </a:rPr>
              <a:t>«Детский сад «Сказка» города Николаевска» Николаевского муниципального района </a:t>
            </a:r>
          </a:p>
          <a:p>
            <a:pPr algn="ctr"/>
            <a:r>
              <a:rPr lang="ru-RU" sz="1200" dirty="0" smtClean="0">
                <a:ln w="11430"/>
                <a:latin typeface="Bookman Old Style" panose="02050604050505020204" pitchFamily="18" charset="0"/>
              </a:rPr>
              <a:t>Волгоградской области </a:t>
            </a:r>
          </a:p>
          <a:p>
            <a:pPr algn="ctr"/>
            <a:endParaRPr lang="ru-RU" sz="1200" dirty="0" smtClean="0">
              <a:ln w="11430"/>
              <a:latin typeface="Bookman Old Style" panose="02050604050505020204" pitchFamily="18" charset="0"/>
            </a:endParaRPr>
          </a:p>
          <a:p>
            <a:pPr algn="ctr"/>
            <a:endParaRPr lang="ru-RU" sz="1200" dirty="0">
              <a:ln w="11430"/>
              <a:latin typeface="Bookman Old Style" panose="02050604050505020204" pitchFamily="18" charset="0"/>
            </a:endParaRPr>
          </a:p>
          <a:p>
            <a:pPr algn="r"/>
            <a:r>
              <a:rPr lang="ru-RU" sz="1200" dirty="0" smtClean="0">
                <a:ln w="11430"/>
                <a:latin typeface="Bookman Old Style" panose="02050604050505020204" pitchFamily="18" charset="0"/>
              </a:rPr>
              <a:t>Утверждено:</a:t>
            </a:r>
          </a:p>
          <a:p>
            <a:pPr algn="r"/>
            <a:r>
              <a:rPr lang="ru-RU" sz="1200" dirty="0" smtClean="0">
                <a:ln w="11430"/>
                <a:latin typeface="Bookman Old Style" panose="02050604050505020204" pitchFamily="18" charset="0"/>
              </a:rPr>
              <a:t>Заведующий МБДОУ «Сказка»</a:t>
            </a:r>
          </a:p>
          <a:p>
            <a:pPr algn="r"/>
            <a:r>
              <a:rPr lang="ru-RU" sz="1200" dirty="0" smtClean="0">
                <a:ln w="11430"/>
                <a:latin typeface="Bookman Old Style" panose="02050604050505020204" pitchFamily="18" charset="0"/>
              </a:rPr>
              <a:t>__________________________________ Т.В. </a:t>
            </a:r>
            <a:r>
              <a:rPr lang="ru-RU" sz="1200" dirty="0" err="1" smtClean="0">
                <a:ln w="11430"/>
                <a:latin typeface="Bookman Old Style" panose="02050604050505020204" pitchFamily="18" charset="0"/>
              </a:rPr>
              <a:t>Меденцова</a:t>
            </a:r>
            <a:endParaRPr lang="ru-RU" sz="1200" dirty="0" smtClean="0">
              <a:ln w="11430"/>
              <a:latin typeface="Bookman Old Style" panose="02050604050505020204" pitchFamily="18" charset="0"/>
            </a:endParaRPr>
          </a:p>
          <a:p>
            <a:pPr algn="r"/>
            <a:endParaRPr lang="ru-RU" sz="1200" dirty="0">
              <a:ln w="11430"/>
              <a:latin typeface="Bookman Old Style" panose="02050604050505020204" pitchFamily="18" charset="0"/>
            </a:endParaRPr>
          </a:p>
          <a:p>
            <a:pPr algn="r"/>
            <a:endParaRPr lang="ru-RU" sz="1200" dirty="0" smtClean="0">
              <a:ln w="11430"/>
              <a:latin typeface="Bookman Old Style" panose="02050604050505020204" pitchFamily="18" charset="0"/>
            </a:endParaRPr>
          </a:p>
          <a:p>
            <a:pPr algn="r"/>
            <a:endParaRPr lang="ru-RU" sz="1200" dirty="0" smtClean="0">
              <a:ln w="11430"/>
              <a:latin typeface="Bookman Old Style" panose="02050604050505020204" pitchFamily="18" charset="0"/>
            </a:endParaRPr>
          </a:p>
          <a:p>
            <a:pPr algn="r"/>
            <a:endParaRPr lang="ru-RU" sz="1200" dirty="0">
              <a:ln w="11430"/>
              <a:latin typeface="Bookman Old Style" panose="02050604050505020204" pitchFamily="18" charset="0"/>
            </a:endParaRPr>
          </a:p>
          <a:p>
            <a:pPr algn="r"/>
            <a:endParaRPr lang="ru-RU" sz="1200" dirty="0" smtClean="0">
              <a:ln w="11430"/>
              <a:latin typeface="Bookman Old Style" panose="02050604050505020204" pitchFamily="18" charset="0"/>
            </a:endParaRPr>
          </a:p>
          <a:p>
            <a:pPr algn="ctr"/>
            <a:r>
              <a:rPr lang="ru-RU" sz="4000" b="1" dirty="0" smtClean="0">
                <a:ln w="11430"/>
                <a:solidFill>
                  <a:srgbClr val="FF0000"/>
                </a:solidFill>
                <a:latin typeface="Bookman Old Style" panose="02050604050505020204" pitchFamily="18" charset="0"/>
              </a:rPr>
              <a:t>«Наш друг – Снеговик»</a:t>
            </a:r>
          </a:p>
          <a:p>
            <a:pPr algn="r"/>
            <a:r>
              <a:rPr lang="ru-RU" sz="1200" dirty="0" smtClean="0">
                <a:ln w="11430"/>
                <a:latin typeface="Bookman Old Style" panose="02050604050505020204" pitchFamily="18" charset="0"/>
              </a:rPr>
              <a:t> </a:t>
            </a:r>
            <a:endParaRPr lang="ru-RU" sz="4400" b="1" i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ook Antiqua" pitchFamily="18" charset="0"/>
            </a:endParaRPr>
          </a:p>
          <a:p>
            <a:pPr algn="ctr"/>
            <a:r>
              <a:rPr lang="ru-RU" sz="44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 Antiqua" pitchFamily="18" charset="0"/>
              </a:rPr>
              <a:t>          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5720" y="5000636"/>
            <a:ext cx="702258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06600"/>
                </a:solidFill>
                <a:latin typeface="Bookman Old Style" panose="02050604050505020204" pitchFamily="18" charset="0"/>
              </a:rPr>
              <a:t>Подготовила:</a:t>
            </a:r>
          </a:p>
          <a:p>
            <a:r>
              <a:rPr lang="ru-RU" sz="1400" dirty="0">
                <a:solidFill>
                  <a:srgbClr val="006600"/>
                </a:solidFill>
                <a:latin typeface="Bookman Old Style" panose="02050604050505020204" pitchFamily="18" charset="0"/>
              </a:rPr>
              <a:t>Воспитатель I квалификационной категории</a:t>
            </a:r>
          </a:p>
          <a:p>
            <a:r>
              <a:rPr lang="ru-RU" sz="1400" b="1" i="1" dirty="0">
                <a:solidFill>
                  <a:srgbClr val="006600"/>
                </a:solidFill>
                <a:latin typeface="Bookman Old Style" panose="02050604050505020204" pitchFamily="18" charset="0"/>
              </a:rPr>
              <a:t>Кутепова Наталья </a:t>
            </a:r>
            <a:r>
              <a:rPr lang="ru-RU" sz="1400" b="1" i="1" dirty="0" smtClean="0">
                <a:solidFill>
                  <a:srgbClr val="006600"/>
                </a:solidFill>
                <a:latin typeface="Bookman Old Style" panose="02050604050505020204" pitchFamily="18" charset="0"/>
              </a:rPr>
              <a:t>Владимировна</a:t>
            </a:r>
          </a:p>
          <a:p>
            <a:endParaRPr lang="ru-RU" sz="1400" dirty="0">
              <a:solidFill>
                <a:srgbClr val="006600"/>
              </a:solidFill>
              <a:latin typeface="Bookman Old Style" panose="02050604050505020204" pitchFamily="18" charset="0"/>
            </a:endParaRPr>
          </a:p>
          <a:p>
            <a:endParaRPr lang="ru-RU" sz="1400" dirty="0">
              <a:solidFill>
                <a:srgbClr val="006600"/>
              </a:solidFill>
              <a:latin typeface="Bookman Old Style" panose="02050604050505020204" pitchFamily="18" charset="0"/>
            </a:endParaRPr>
          </a:p>
          <a:p>
            <a:endParaRPr lang="ru-RU" sz="1400" dirty="0">
              <a:solidFill>
                <a:srgbClr val="006600"/>
              </a:solidFill>
              <a:latin typeface="Bookman Old Style" panose="02050604050505020204" pitchFamily="18" charset="0"/>
            </a:endParaRPr>
          </a:p>
          <a:p>
            <a:r>
              <a:rPr lang="ru-RU" sz="1400" dirty="0">
                <a:solidFill>
                  <a:srgbClr val="006600"/>
                </a:solidFill>
                <a:latin typeface="Bookman Old Style" panose="02050604050505020204" pitchFamily="18" charset="0"/>
              </a:rPr>
              <a:t>                                         </a:t>
            </a:r>
            <a:r>
              <a:rPr lang="ru-RU" sz="1400" dirty="0" smtClean="0">
                <a:solidFill>
                  <a:srgbClr val="006600"/>
                </a:solidFill>
                <a:latin typeface="Bookman Old Style" panose="02050604050505020204" pitchFamily="18" charset="0"/>
              </a:rPr>
              <a:t>                      </a:t>
            </a:r>
            <a:r>
              <a:rPr lang="ru-RU" sz="1400" dirty="0">
                <a:solidFill>
                  <a:srgbClr val="006600"/>
                </a:solidFill>
                <a:latin typeface="Bookman Old Style" panose="02050604050505020204" pitchFamily="18" charset="0"/>
              </a:rPr>
              <a:t>Январь 2017 год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895" y="2780928"/>
            <a:ext cx="4969728" cy="3727296"/>
          </a:xfrm>
          <a:prstGeom prst="rect">
            <a:avLst/>
          </a:prstGeom>
          <a:ln w="38100">
            <a:solidFill>
              <a:srgbClr val="00660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401224"/>
            <a:ext cx="4992555" cy="3744416"/>
          </a:xfrm>
          <a:prstGeom prst="rect">
            <a:avLst/>
          </a:prstGeom>
          <a:ln w="38100">
            <a:solidFill>
              <a:srgbClr val="006600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1043608" y="620688"/>
            <a:ext cx="3960440" cy="43204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Bookman Old Style" panose="02050604050505020204" pitchFamily="18" charset="0"/>
              </a:rPr>
              <a:t>«Собери Снеговика»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2492896"/>
            <a:ext cx="3528392" cy="43204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Bookman Old Style" panose="02050604050505020204" pitchFamily="18" charset="0"/>
              </a:rPr>
              <a:t>«По порядку становись!»</a:t>
            </a:r>
            <a:endParaRPr lang="ru-RU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2111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4807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ПОДВИЖНЫЕ ИГРЫ:</a:t>
            </a:r>
            <a:endParaRPr lang="ru-RU" sz="20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33" y="908721"/>
            <a:ext cx="4512500" cy="3384375"/>
          </a:xfrm>
          <a:ln w="38100">
            <a:solidFill>
              <a:srgbClr val="00660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7" y="3235436"/>
            <a:ext cx="4482553" cy="3361914"/>
          </a:xfrm>
          <a:prstGeom prst="rect">
            <a:avLst/>
          </a:prstGeom>
          <a:ln w="38100">
            <a:solidFill>
              <a:srgbClr val="006600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539552" y="6170806"/>
            <a:ext cx="3888432" cy="2880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Bookman Old Style" panose="02050604050505020204" pitchFamily="18" charset="0"/>
              </a:rPr>
              <a:t>«Хоровод вокруг Снеговика»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87824" y="980728"/>
            <a:ext cx="3456384" cy="2880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Bookman Old Style" panose="02050604050505020204" pitchFamily="18" charset="0"/>
              </a:rPr>
              <a:t>«Пришла снежная зима»</a:t>
            </a:r>
            <a:endParaRPr lang="ru-RU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634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ОПЫТНО-ЭКСПЕРИМЕНТАЛЬНАЯ ДЕЯТЕЛЬНОСТЬ:</a:t>
            </a:r>
            <a:endParaRPr lang="ru-RU" sz="20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836712"/>
            <a:ext cx="4038600" cy="3028950"/>
          </a:xfrm>
          <a:ln w="38100">
            <a:solidFill>
              <a:srgbClr val="006600"/>
            </a:solidFill>
          </a:ln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573016"/>
            <a:ext cx="4038600" cy="3028950"/>
          </a:xfrm>
          <a:ln w="38100">
            <a:solidFill>
              <a:srgbClr val="00660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573016"/>
            <a:ext cx="4091946" cy="3068960"/>
          </a:xfrm>
          <a:prstGeom prst="rect">
            <a:avLst/>
          </a:prstGeom>
          <a:ln w="38100">
            <a:solidFill>
              <a:srgbClr val="00660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683568" y="3429000"/>
            <a:ext cx="3384376" cy="43204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Bookman Old Style" panose="02050604050505020204" pitchFamily="18" charset="0"/>
              </a:rPr>
              <a:t>Опыты со льдом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84168" y="6309320"/>
            <a:ext cx="2880320" cy="33265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Bookman Old Style" panose="02050604050505020204" pitchFamily="18" charset="0"/>
              </a:rPr>
              <a:t>Опыты с водой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980728"/>
            <a:ext cx="3240360" cy="3600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Bookman Old Style" panose="02050604050505020204" pitchFamily="18" charset="0"/>
              </a:rPr>
              <a:t>Опыты со снегом</a:t>
            </a:r>
            <a:endParaRPr lang="ru-RU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8422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ЗАНЯТИЕ «ЗИМУШКА-ЗИМА»</a:t>
            </a:r>
            <a:endParaRPr lang="ru-RU" sz="20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420888"/>
            <a:ext cx="5064562" cy="3798422"/>
          </a:xfrm>
          <a:prstGeom prst="rect">
            <a:avLst/>
          </a:prstGeom>
          <a:ln w="38100">
            <a:solidFill>
              <a:srgbClr val="00660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598" y="764703"/>
            <a:ext cx="4608514" cy="3456385"/>
          </a:xfrm>
          <a:prstGeom prst="rect">
            <a:avLst/>
          </a:prstGeom>
          <a:ln w="38100">
            <a:solidFill>
              <a:srgbClr val="006600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4355976" y="980728"/>
            <a:ext cx="4608512" cy="3600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Bookman Old Style" panose="02050604050505020204" pitchFamily="18" charset="0"/>
              </a:rPr>
              <a:t>Д/игра «Выбери зимнюю одежду»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6021288"/>
            <a:ext cx="6480720" cy="3600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Bookman Old Style" panose="02050604050505020204" pitchFamily="18" charset="0"/>
              </a:rPr>
              <a:t>Исследовательская деятельность «Ледяные бусы» </a:t>
            </a:r>
            <a:endParaRPr lang="ru-RU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1712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04739"/>
            <a:ext cx="4824536" cy="3618402"/>
          </a:xfrm>
          <a:prstGeom prst="rect">
            <a:avLst/>
          </a:prstGeom>
          <a:ln w="38100">
            <a:solidFill>
              <a:srgbClr val="00660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3140968"/>
            <a:ext cx="4608512" cy="3456383"/>
          </a:xfrm>
          <a:prstGeom prst="rect">
            <a:avLst/>
          </a:prstGeom>
          <a:ln w="38100">
            <a:solidFill>
              <a:srgbClr val="006600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3491880" y="548680"/>
            <a:ext cx="4968552" cy="3600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Bookman Old Style" panose="02050604050505020204" pitchFamily="18" charset="0"/>
              </a:rPr>
              <a:t>Игра на дыхание «Сдуй снежинку»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6093296"/>
            <a:ext cx="4176464" cy="32403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Bookman Old Style" panose="02050604050505020204" pitchFamily="18" charset="0"/>
              </a:rPr>
              <a:t>Изготовление бус из макарон</a:t>
            </a:r>
            <a:endParaRPr lang="ru-RU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689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ЧТЕНИЕ ХУДОЖЕСТВЕННОЙ ЛИТЕРАТУРЫ:</a:t>
            </a:r>
            <a:endParaRPr lang="ru-RU" sz="20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24" y="3315883"/>
            <a:ext cx="4283968" cy="3212976"/>
          </a:xfrm>
          <a:prstGeom prst="rect">
            <a:avLst/>
          </a:prstGeom>
          <a:ln w="38100">
            <a:solidFill>
              <a:srgbClr val="00660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315883"/>
            <a:ext cx="4283968" cy="3212976"/>
          </a:xfrm>
          <a:prstGeom prst="rect">
            <a:avLst/>
          </a:prstGeom>
          <a:ln w="38100">
            <a:solidFill>
              <a:srgbClr val="00660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8008" y="836712"/>
            <a:ext cx="3927565" cy="2945674"/>
          </a:xfrm>
          <a:prstGeom prst="rect">
            <a:avLst/>
          </a:prstGeom>
          <a:ln w="38100">
            <a:solidFill>
              <a:srgbClr val="006600"/>
            </a:solidFill>
          </a:ln>
        </p:spPr>
      </p:pic>
    </p:spTree>
    <p:extLst>
      <p:ext uri="{BB962C8B-B14F-4D97-AF65-F5344CB8AC3E}">
        <p14:creationId xmlns:p14="http://schemas.microsoft.com/office/powerpoint/2010/main" val="4244720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ПАЛЬЧИКОВЫЕ ИГРЫ:</a:t>
            </a:r>
            <a:endParaRPr lang="ru-RU" sz="20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24744"/>
            <a:ext cx="4224469" cy="3168351"/>
          </a:xfrm>
          <a:ln w="38100">
            <a:solidFill>
              <a:srgbClr val="006600"/>
            </a:solidFill>
          </a:ln>
        </p:spPr>
      </p:pic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708920"/>
            <a:ext cx="4182616" cy="3136962"/>
          </a:xfrm>
          <a:ln w="38100">
            <a:solidFill>
              <a:srgbClr val="006600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3779912" y="1268760"/>
            <a:ext cx="3672408" cy="43204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Bookman Old Style" panose="02050604050505020204" pitchFamily="18" charset="0"/>
              </a:rPr>
              <a:t>«Погреемся»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91680" y="5229200"/>
            <a:ext cx="3600400" cy="3600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Bookman Old Style" panose="02050604050505020204" pitchFamily="18" charset="0"/>
              </a:rPr>
              <a:t>«Снежок»</a:t>
            </a:r>
            <a:endParaRPr lang="ru-RU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933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ДЫХАТЕЛЬНАЯ ГИМНАСТИКА:</a:t>
            </a:r>
            <a:endParaRPr lang="ru-RU" sz="20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19" y="927479"/>
            <a:ext cx="4416490" cy="3312368"/>
          </a:xfrm>
          <a:prstGeom prst="rect">
            <a:avLst/>
          </a:prstGeom>
          <a:ln w="38100">
            <a:solidFill>
              <a:srgbClr val="00660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5040" y="3356992"/>
            <a:ext cx="4368485" cy="3276364"/>
          </a:xfrm>
          <a:prstGeom prst="rect">
            <a:avLst/>
          </a:prstGeom>
          <a:ln w="38100">
            <a:solidFill>
              <a:srgbClr val="0066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4499992" y="1124744"/>
            <a:ext cx="4176464" cy="3600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Bookman Old Style" panose="02050604050505020204" pitchFamily="18" charset="0"/>
              </a:rPr>
              <a:t>«Подуй на снежинку»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6093296"/>
            <a:ext cx="4604632" cy="43204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Bookman Old Style" panose="02050604050505020204" pitchFamily="18" charset="0"/>
              </a:rPr>
              <a:t>«Снежинка и ветер»</a:t>
            </a:r>
            <a:endParaRPr lang="ru-RU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43710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2656"/>
            <a:ext cx="7772400" cy="504055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Выставка «НАШ ДРУГ - СНЕГОВИК»</a:t>
            </a:r>
            <a:endParaRPr lang="ru-RU" sz="20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980728"/>
            <a:ext cx="6048672" cy="4536504"/>
          </a:xfrm>
          <a:prstGeom prst="rect">
            <a:avLst/>
          </a:prstGeom>
          <a:ln w="38100">
            <a:solidFill>
              <a:srgbClr val="006600"/>
            </a:solidFill>
          </a:ln>
        </p:spPr>
      </p:pic>
    </p:spTree>
    <p:extLst>
      <p:ext uri="{BB962C8B-B14F-4D97-AF65-F5344CB8AC3E}">
        <p14:creationId xmlns:p14="http://schemas.microsoft.com/office/powerpoint/2010/main" val="3215380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ПРАЗДНИК «СНЕГОВИК В ГОСТЯХ У НАС»</a:t>
            </a:r>
            <a:endParaRPr lang="ru-RU" sz="20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08720"/>
            <a:ext cx="4550634" cy="3412975"/>
          </a:xfrm>
          <a:ln w="38100">
            <a:solidFill>
              <a:srgbClr val="00660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212976"/>
            <a:ext cx="4551626" cy="3413720"/>
          </a:xfrm>
          <a:prstGeom prst="rect">
            <a:avLst/>
          </a:prstGeom>
          <a:ln w="38100">
            <a:solidFill>
              <a:srgbClr val="006600"/>
            </a:solidFill>
          </a:ln>
        </p:spPr>
      </p:pic>
    </p:spTree>
    <p:extLst>
      <p:ext uri="{BB962C8B-B14F-4D97-AF65-F5344CB8AC3E}">
        <p14:creationId xmlns:p14="http://schemas.microsoft.com/office/powerpoint/2010/main" val="1661411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827583" y="1196752"/>
            <a:ext cx="7344817" cy="4572223"/>
          </a:xfrm>
        </p:spPr>
        <p:txBody>
          <a:bodyPr>
            <a:normAutofit/>
          </a:bodyPr>
          <a:lstStyle/>
          <a:p>
            <a:pPr algn="ctr"/>
            <a:r>
              <a:rPr lang="ru-RU" sz="1800" b="0" cap="none" dirty="0" smtClean="0">
                <a:latin typeface="Bookman Old Style" panose="02050604050505020204" pitchFamily="18" charset="0"/>
              </a:rPr>
              <a:t>Воспитатель I квалификационной категории </a:t>
            </a:r>
            <a:br>
              <a:rPr lang="ru-RU" sz="1800" b="0" cap="none" dirty="0" smtClean="0">
                <a:latin typeface="Bookman Old Style" panose="02050604050505020204" pitchFamily="18" charset="0"/>
              </a:rPr>
            </a:br>
            <a:r>
              <a:rPr lang="ru-RU" sz="1800" b="0" cap="none" dirty="0" smtClean="0">
                <a:latin typeface="Bookman Old Style" panose="02050604050505020204" pitchFamily="18" charset="0"/>
              </a:rPr>
              <a:t>МБДОУ «Детский сад «Сказка» города </a:t>
            </a:r>
            <a:r>
              <a:rPr lang="ru-RU" sz="1800" b="0" cap="none" dirty="0">
                <a:latin typeface="Bookman Old Style" panose="02050604050505020204" pitchFamily="18" charset="0"/>
              </a:rPr>
              <a:t>Н</a:t>
            </a:r>
            <a:r>
              <a:rPr lang="ru-RU" sz="1800" b="0" cap="none" dirty="0" smtClean="0">
                <a:latin typeface="Bookman Old Style" panose="02050604050505020204" pitchFamily="18" charset="0"/>
              </a:rPr>
              <a:t>иколаевска» Николаевского муниципального района </a:t>
            </a:r>
            <a:br>
              <a:rPr lang="ru-RU" sz="1800" b="0" cap="none" dirty="0" smtClean="0">
                <a:latin typeface="Bookman Old Style" panose="02050604050505020204" pitchFamily="18" charset="0"/>
              </a:rPr>
            </a:br>
            <a:r>
              <a:rPr lang="ru-RU" sz="1800" b="0" cap="none" dirty="0">
                <a:latin typeface="Bookman Old Style" panose="02050604050505020204" pitchFamily="18" charset="0"/>
              </a:rPr>
              <a:t>В</a:t>
            </a:r>
            <a:r>
              <a:rPr lang="ru-RU" sz="1800" b="0" cap="none" dirty="0" smtClean="0">
                <a:latin typeface="Bookman Old Style" panose="02050604050505020204" pitchFamily="18" charset="0"/>
              </a:rPr>
              <a:t>олгоградской области</a:t>
            </a:r>
            <a:br>
              <a:rPr lang="ru-RU" sz="1800" b="0" cap="none" dirty="0" smtClean="0">
                <a:latin typeface="Bookman Old Style" panose="02050604050505020204" pitchFamily="18" charset="0"/>
              </a:rPr>
            </a:br>
            <a:r>
              <a:rPr lang="ru-RU" sz="1800" cap="none" dirty="0" smtClean="0">
                <a:latin typeface="Bookman Old Style" panose="02050604050505020204" pitchFamily="18" charset="0"/>
              </a:rPr>
              <a:t>КУТЕПОВА НАТАЛЬЯ ВЛАДИМИРОВНА</a:t>
            </a:r>
            <a:r>
              <a:rPr lang="ru-RU" sz="1800" b="0" cap="none" dirty="0" smtClean="0">
                <a:latin typeface="Bookman Old Style" panose="02050604050505020204" pitchFamily="18" charset="0"/>
              </a:rPr>
              <a:t/>
            </a:r>
            <a:br>
              <a:rPr lang="ru-RU" sz="1800" b="0" cap="none" dirty="0" smtClean="0">
                <a:latin typeface="Bookman Old Style" panose="02050604050505020204" pitchFamily="18" charset="0"/>
              </a:rPr>
            </a:br>
            <a:r>
              <a:rPr lang="ru-RU" sz="1800" cap="none" dirty="0" smtClean="0">
                <a:latin typeface="Bookman Old Style" panose="02050604050505020204" pitchFamily="18" charset="0"/>
              </a:rPr>
              <a:t>Участники проекта: </a:t>
            </a:r>
            <a:r>
              <a:rPr lang="ru-RU" sz="1800" b="0" cap="none" dirty="0" smtClean="0">
                <a:latin typeface="Bookman Old Style" panose="02050604050505020204" pitchFamily="18" charset="0"/>
              </a:rPr>
              <a:t>воспитатель, дети I младшей группы, родители.</a:t>
            </a:r>
            <a:br>
              <a:rPr lang="ru-RU" sz="1800" b="0" cap="none" dirty="0" smtClean="0">
                <a:latin typeface="Bookman Old Style" panose="02050604050505020204" pitchFamily="18" charset="0"/>
              </a:rPr>
            </a:br>
            <a:r>
              <a:rPr lang="ru-RU" sz="1800" cap="none" dirty="0" smtClean="0">
                <a:latin typeface="Bookman Old Style" panose="02050604050505020204" pitchFamily="18" charset="0"/>
              </a:rPr>
              <a:t>Тип проекта: </a:t>
            </a:r>
            <a:r>
              <a:rPr lang="ru-RU" sz="1800" b="0" cap="none" dirty="0" smtClean="0">
                <a:latin typeface="Bookman Old Style" panose="02050604050505020204" pitchFamily="18" charset="0"/>
              </a:rPr>
              <a:t>познавательно-исследовательский. Включает в себя творческую, познавательную и опытно-экспериментальную деятельность.</a:t>
            </a:r>
            <a:br>
              <a:rPr lang="ru-RU" sz="1800" b="0" cap="none" dirty="0" smtClean="0">
                <a:latin typeface="Bookman Old Style" panose="02050604050505020204" pitchFamily="18" charset="0"/>
              </a:rPr>
            </a:br>
            <a:r>
              <a:rPr lang="ru-RU" sz="1800" cap="none" dirty="0" smtClean="0">
                <a:latin typeface="Bookman Old Style" panose="02050604050505020204" pitchFamily="18" charset="0"/>
              </a:rPr>
              <a:t>Вид проекта: </a:t>
            </a:r>
            <a:r>
              <a:rPr lang="ru-RU" sz="1800" b="0" cap="none" dirty="0" smtClean="0">
                <a:latin typeface="Bookman Old Style" panose="02050604050505020204" pitchFamily="18" charset="0"/>
              </a:rPr>
              <a:t>групповой.</a:t>
            </a:r>
            <a:br>
              <a:rPr lang="ru-RU" sz="1800" b="0" cap="none" dirty="0" smtClean="0">
                <a:latin typeface="Bookman Old Style" panose="02050604050505020204" pitchFamily="18" charset="0"/>
              </a:rPr>
            </a:br>
            <a:r>
              <a:rPr lang="ru-RU" sz="1800" cap="none" dirty="0" smtClean="0">
                <a:latin typeface="Bookman Old Style" panose="02050604050505020204" pitchFamily="18" charset="0"/>
              </a:rPr>
              <a:t>Продолжительность проекта: </a:t>
            </a:r>
            <a:r>
              <a:rPr lang="ru-RU" sz="1800" b="0" cap="none" dirty="0" smtClean="0">
                <a:latin typeface="Bookman Old Style" panose="02050604050505020204" pitchFamily="18" charset="0"/>
              </a:rPr>
              <a:t>краткосрочный. </a:t>
            </a:r>
            <a:br>
              <a:rPr lang="ru-RU" sz="1800" b="0" cap="none" dirty="0" smtClean="0">
                <a:latin typeface="Bookman Old Style" panose="02050604050505020204" pitchFamily="18" charset="0"/>
              </a:rPr>
            </a:br>
            <a:r>
              <a:rPr lang="ru-RU" sz="1800" b="0" cap="none" dirty="0" smtClean="0">
                <a:latin typeface="Bookman Old Style" panose="02050604050505020204" pitchFamily="18" charset="0"/>
              </a:rPr>
              <a:t/>
            </a:r>
            <a:br>
              <a:rPr lang="ru-RU" sz="1800" b="0" cap="none" dirty="0" smtClean="0">
                <a:latin typeface="Bookman Old Style" panose="02050604050505020204" pitchFamily="18" charset="0"/>
              </a:rPr>
            </a:br>
            <a:endParaRPr lang="ru-RU" sz="1800" b="0" cap="none" dirty="0">
              <a:latin typeface="Bookman Old Style" panose="02050604050505020204" pitchFamily="18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722313" y="260649"/>
            <a:ext cx="7772400" cy="5760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АВТОР ПРОЕКТА:</a:t>
            </a:r>
            <a:endParaRPr lang="ru-RU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6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988840"/>
            <a:ext cx="6192688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40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5842992" cy="64807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АКТУАЛЬНОСТЬ:</a:t>
            </a:r>
            <a:endParaRPr lang="ru-RU" sz="20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836712"/>
            <a:ext cx="5976664" cy="583264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1600" dirty="0" smtClean="0">
                <a:latin typeface="Bookman Old Style" panose="02050604050505020204" pitchFamily="18" charset="0"/>
              </a:rPr>
              <a:t>     С </a:t>
            </a:r>
            <a:r>
              <a:rPr lang="ru-RU" sz="1600" dirty="0">
                <a:latin typeface="Bookman Old Style" panose="02050604050505020204" pitchFamily="18" charset="0"/>
              </a:rPr>
              <a:t>самого рождения ребёнок является первооткрывателем, исследователем того мира, который его окружает. Для него всё впервые: солнце и дождь, снег и град. Актуальность данного проекта в том, что он позволяет в условиях </a:t>
            </a:r>
            <a:r>
              <a:rPr lang="ru-RU" sz="1600" dirty="0" err="1">
                <a:latin typeface="Bookman Old Style" panose="02050604050505020204" pitchFamily="18" charset="0"/>
              </a:rPr>
              <a:t>воспитательно</a:t>
            </a:r>
            <a:r>
              <a:rPr lang="ru-RU" sz="1600" dirty="0">
                <a:latin typeface="Bookman Old Style" panose="02050604050505020204" pitchFamily="18" charset="0"/>
              </a:rPr>
              <a:t> - образовательного процесса в ДОУ расширить, обогатить, систематизировать и творчески применить знания детей о снеговике. Познакомить с элементарными опытами со снегом и водой с целью развития интереса к экспериментированию из природного материала. В 2–3 года ребёнок лучше воспринимает полученную информацию, если задействованы все органы чувств, если он сможет не только увидеть, но и потрогать, понюхать, попробовать на вкус, поиграть, сделать что-то своими </a:t>
            </a:r>
            <a:r>
              <a:rPr lang="ru-RU" sz="1600" dirty="0" smtClean="0">
                <a:latin typeface="Bookman Old Style" panose="02050604050505020204" pitchFamily="18" charset="0"/>
              </a:rPr>
              <a:t>руками.</a:t>
            </a:r>
          </a:p>
          <a:p>
            <a:pPr marL="0" indent="0" algn="just">
              <a:buNone/>
            </a:pPr>
            <a:r>
              <a:rPr lang="ru-RU" sz="1600" dirty="0" smtClean="0">
                <a:latin typeface="Bookman Old Style" panose="02050604050505020204" pitchFamily="18" charset="0"/>
              </a:rPr>
              <a:t>     Дети </a:t>
            </a:r>
            <a:r>
              <a:rPr lang="ru-RU" sz="1600" dirty="0">
                <a:latin typeface="Bookman Old Style" panose="02050604050505020204" pitchFamily="18" charset="0"/>
              </a:rPr>
              <a:t>с интересом собирают камни, ракушки, играют с песком, водой, снегом. Предметы и явления неживой природы входят в их жизнедеятельность, являются объектами наблюдения и </a:t>
            </a:r>
            <a:r>
              <a:rPr lang="ru-RU" sz="1600" dirty="0" smtClean="0">
                <a:latin typeface="Bookman Old Style" panose="02050604050505020204" pitchFamily="18" charset="0"/>
              </a:rPr>
              <a:t>игры.</a:t>
            </a:r>
          </a:p>
          <a:p>
            <a:pPr marL="0" indent="0" algn="just">
              <a:buNone/>
            </a:pPr>
            <a:r>
              <a:rPr lang="ru-RU" sz="1600" dirty="0" smtClean="0">
                <a:latin typeface="Bookman Old Style" panose="02050604050505020204" pitchFamily="18" charset="0"/>
              </a:rPr>
              <a:t>     Наблюдая </a:t>
            </a:r>
            <a:r>
              <a:rPr lang="ru-RU" sz="1600" dirty="0">
                <a:latin typeface="Bookman Old Style" panose="02050604050505020204" pitchFamily="18" charset="0"/>
              </a:rPr>
              <a:t>из окна за снегом, дети начали задавать вопросы: «Что такое снег?» «Почему снег бывает зимой?». Увидев на картинке снеговика, дети спросили: «Кто это?». Так возникла идея данного проекта. Мне захотелось познакомить детей со снегом и снеговиком.</a:t>
            </a:r>
          </a:p>
          <a:p>
            <a:pPr algn="just"/>
            <a:r>
              <a:rPr lang="ru-RU" sz="1600" b="1" dirty="0">
                <a:latin typeface="Bookman Old Style" panose="02050604050505020204" pitchFamily="18" charset="0"/>
              </a:rPr>
              <a:t>Объект исследования: </a:t>
            </a:r>
            <a:r>
              <a:rPr lang="ru-RU" sz="1600" dirty="0">
                <a:latin typeface="Bookman Old Style" panose="02050604050505020204" pitchFamily="18" charset="0"/>
              </a:rPr>
              <a:t>снег.</a:t>
            </a:r>
          </a:p>
          <a:p>
            <a:pPr algn="just"/>
            <a:r>
              <a:rPr lang="ru-RU" sz="1600" b="1" dirty="0">
                <a:latin typeface="Bookman Old Style" panose="02050604050505020204" pitchFamily="18" charset="0"/>
              </a:rPr>
              <a:t>Предмет исследования: </a:t>
            </a:r>
            <a:r>
              <a:rPr lang="ru-RU" sz="1600" dirty="0">
                <a:latin typeface="Bookman Old Style" panose="02050604050505020204" pitchFamily="18" charset="0"/>
              </a:rPr>
              <a:t>физические свойства снега</a:t>
            </a:r>
            <a:r>
              <a:rPr lang="ru-RU" sz="1600" dirty="0" smtClean="0">
                <a:latin typeface="Bookman Old Style" panose="02050604050505020204" pitchFamily="18" charset="0"/>
              </a:rPr>
              <a:t>.</a:t>
            </a:r>
          </a:p>
          <a:p>
            <a:pPr algn="just"/>
            <a:r>
              <a:rPr lang="ru-RU" sz="1600" b="1" dirty="0">
                <a:latin typeface="Bookman Old Style" panose="02050604050505020204" pitchFamily="18" charset="0"/>
              </a:rPr>
              <a:t>Гипотеза: </a:t>
            </a:r>
            <a:r>
              <a:rPr lang="ru-RU" sz="1600" dirty="0">
                <a:latin typeface="Bookman Old Style" panose="02050604050505020204" pitchFamily="18" charset="0"/>
              </a:rPr>
              <a:t>снеговик - это снежная постройка, которая состоит из снега, а снег в свою очередь это одно из состояний воды, а вода может превращаться также в лёд.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23528" y="404664"/>
            <a:ext cx="7200800" cy="57214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ЦЕЛЬ ПРОЕКТА:</a:t>
            </a:r>
          </a:p>
          <a:p>
            <a:pPr marL="0" indent="0">
              <a:buNone/>
            </a:pPr>
            <a:endParaRPr lang="ru-RU" sz="1800" dirty="0"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r>
              <a:rPr lang="ru-RU" sz="1800" dirty="0">
                <a:latin typeface="Bookman Old Style" panose="02050604050505020204" pitchFamily="18" charset="0"/>
              </a:rPr>
              <a:t>Развитие познавательных и творческих способностей детей в процессе ознакомления и экспериментальной деятельности со снегом</a:t>
            </a:r>
            <a:r>
              <a:rPr lang="ru-RU" sz="1800" dirty="0" smtClean="0">
                <a:latin typeface="Bookman Old Style" panose="02050604050505020204" pitchFamily="18" charset="0"/>
              </a:rPr>
              <a:t>.</a:t>
            </a:r>
          </a:p>
          <a:p>
            <a:pPr marL="0" indent="0" algn="just">
              <a:buNone/>
            </a:pPr>
            <a:endParaRPr lang="ru-RU" sz="1800" dirty="0"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r>
              <a:rPr lang="ru-RU" sz="2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ЗАДАЧИ:</a:t>
            </a:r>
          </a:p>
          <a:p>
            <a:pPr marL="0" indent="0">
              <a:buNone/>
            </a:pPr>
            <a:endParaRPr lang="ru-RU" sz="1800" dirty="0">
              <a:latin typeface="Bookman Old Style" panose="02050604050505020204" pitchFamily="18" charset="0"/>
            </a:endParaRPr>
          </a:p>
          <a:p>
            <a:r>
              <a:rPr lang="ru-RU" sz="1800" dirty="0">
                <a:latin typeface="Bookman Old Style" panose="02050604050505020204" pitchFamily="18" charset="0"/>
              </a:rPr>
              <a:t>Дать детям элементарные представления о природном объекте - снеге, его превращениях в воду, в лёд.</a:t>
            </a:r>
          </a:p>
          <a:p>
            <a:pPr algn="just"/>
            <a:r>
              <a:rPr lang="ru-RU" sz="1800" dirty="0">
                <a:latin typeface="Bookman Old Style" panose="02050604050505020204" pitchFamily="18" charset="0"/>
              </a:rPr>
              <a:t>Обогатить словарный запас детей по данной теме.</a:t>
            </a:r>
          </a:p>
          <a:p>
            <a:r>
              <a:rPr lang="ru-RU" sz="1800" dirty="0">
                <a:latin typeface="Bookman Old Style" panose="02050604050505020204" pitchFamily="18" charset="0"/>
              </a:rPr>
              <a:t>Формировать познавательную активность детей при проведении опытов, экспериментов и наблюдений.</a:t>
            </a:r>
          </a:p>
          <a:p>
            <a:r>
              <a:rPr lang="ru-RU" sz="1800" dirty="0">
                <a:latin typeface="Bookman Old Style" panose="02050604050505020204" pitchFamily="18" charset="0"/>
              </a:rPr>
              <a:t>Закрепить понятия «белый», «круглый», «холодный», «шар».</a:t>
            </a:r>
          </a:p>
          <a:p>
            <a:pPr algn="just"/>
            <a:r>
              <a:rPr lang="ru-RU" sz="1800" dirty="0">
                <a:latin typeface="Bookman Old Style" panose="02050604050505020204" pitchFamily="18" charset="0"/>
              </a:rPr>
              <a:t>Познакомить с лепкой снеговика.</a:t>
            </a:r>
          </a:p>
          <a:p>
            <a:r>
              <a:rPr lang="ru-RU" sz="1800" dirty="0">
                <a:latin typeface="Bookman Old Style" panose="02050604050505020204" pitchFamily="18" charset="0"/>
              </a:rPr>
              <a:t>Воспитывать умение работать в коллективе.</a:t>
            </a:r>
          </a:p>
          <a:p>
            <a:pPr marL="0" indent="0">
              <a:buNone/>
            </a:pPr>
            <a:endParaRPr lang="ru-RU" sz="18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32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504056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ЭТАПЫ РЕАЛИЗАЦИИ ПРОЕКТА:</a:t>
            </a:r>
            <a:endParaRPr lang="ru-RU" sz="20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294967295"/>
          </p:nvPr>
        </p:nvSpPr>
        <p:spPr>
          <a:xfrm>
            <a:off x="323528" y="908720"/>
            <a:ext cx="8352928" cy="5760640"/>
          </a:xfrm>
        </p:spPr>
        <p:txBody>
          <a:bodyPr>
            <a:noAutofit/>
          </a:bodyPr>
          <a:lstStyle/>
          <a:p>
            <a:pPr algn="just"/>
            <a:r>
              <a:rPr lang="ru-RU" sz="1600" dirty="0">
                <a:latin typeface="Bookman Old Style" panose="02050604050505020204" pitchFamily="18" charset="0"/>
              </a:rPr>
              <a:t>Беседы с детьми для выявления знаний детей о снеге.</a:t>
            </a:r>
          </a:p>
          <a:p>
            <a:pPr algn="just"/>
            <a:r>
              <a:rPr lang="ru-RU" sz="1600" dirty="0">
                <a:latin typeface="Bookman Old Style" panose="02050604050505020204" pitchFamily="18" charset="0"/>
              </a:rPr>
              <a:t>Подбор стихотворений, художественной литературы, загадок о зиме, снеге, снеговике.</a:t>
            </a:r>
          </a:p>
          <a:p>
            <a:pPr algn="just"/>
            <a:r>
              <a:rPr lang="ru-RU" sz="1600" dirty="0">
                <a:latin typeface="Bookman Old Style" panose="02050604050505020204" pitchFamily="18" charset="0"/>
              </a:rPr>
              <a:t>Рассматривание альбома «Зимние забавы».</a:t>
            </a:r>
          </a:p>
          <a:p>
            <a:pPr algn="just"/>
            <a:r>
              <a:rPr lang="ru-RU" sz="1600" dirty="0">
                <a:latin typeface="Bookman Old Style" panose="02050604050505020204" pitchFamily="18" charset="0"/>
              </a:rPr>
              <a:t>Рассматривание сюжетных картинок по теме «Зима».</a:t>
            </a:r>
          </a:p>
          <a:p>
            <a:pPr algn="just"/>
            <a:r>
              <a:rPr lang="ru-RU" sz="1600" dirty="0">
                <a:latin typeface="Bookman Old Style" panose="02050604050505020204" pitchFamily="18" charset="0"/>
              </a:rPr>
              <a:t>Слушание песен о зиме, снеговике, снежинках</a:t>
            </a:r>
            <a:r>
              <a:rPr lang="ru-RU" sz="1600" dirty="0" smtClean="0">
                <a:latin typeface="Bookman Old Style" panose="02050604050505020204" pitchFamily="18" charset="0"/>
              </a:rPr>
              <a:t>.</a:t>
            </a:r>
          </a:p>
          <a:p>
            <a:pPr algn="just"/>
            <a:r>
              <a:rPr lang="ru-RU" sz="1600" dirty="0" smtClean="0">
                <a:latin typeface="Bookman Old Style" panose="02050604050505020204" pitchFamily="18" charset="0"/>
              </a:rPr>
              <a:t>НОД на тему: «Зимушка – зима».</a:t>
            </a:r>
          </a:p>
          <a:p>
            <a:pPr algn="just"/>
            <a:r>
              <a:rPr lang="ru-RU" sz="1600" dirty="0">
                <a:latin typeface="Bookman Old Style" panose="02050604050505020204" pitchFamily="18" charset="0"/>
              </a:rPr>
              <a:t>НОД по нетрадиционному рисованию  </a:t>
            </a:r>
            <a:r>
              <a:rPr lang="ru-RU" sz="1600" dirty="0" smtClean="0">
                <a:latin typeface="Bookman Old Style" panose="02050604050505020204" pitchFamily="18" charset="0"/>
              </a:rPr>
              <a:t>на </a:t>
            </a:r>
            <a:r>
              <a:rPr lang="ru-RU" sz="1600" dirty="0">
                <a:latin typeface="Bookman Old Style" panose="02050604050505020204" pitchFamily="18" charset="0"/>
              </a:rPr>
              <a:t>тему: «Падающий снег</a:t>
            </a:r>
            <a:r>
              <a:rPr lang="ru-RU" sz="1600" dirty="0" smtClean="0">
                <a:latin typeface="Bookman Old Style" panose="02050604050505020204" pitchFamily="18" charset="0"/>
              </a:rPr>
              <a:t>».</a:t>
            </a:r>
          </a:p>
          <a:p>
            <a:pPr algn="just"/>
            <a:r>
              <a:rPr lang="ru-RU" sz="1600" dirty="0">
                <a:latin typeface="Bookman Old Style" panose="02050604050505020204" pitchFamily="18" charset="0"/>
              </a:rPr>
              <a:t>Конспект НОД по рисованию  </a:t>
            </a:r>
            <a:r>
              <a:rPr lang="ru-RU" sz="1600" dirty="0" smtClean="0">
                <a:latin typeface="Bookman Old Style" panose="02050604050505020204" pitchFamily="18" charset="0"/>
              </a:rPr>
              <a:t>на </a:t>
            </a:r>
            <a:r>
              <a:rPr lang="ru-RU" sz="1600" dirty="0">
                <a:latin typeface="Bookman Old Style" panose="02050604050505020204" pitchFamily="18" charset="0"/>
              </a:rPr>
              <a:t>тему: </a:t>
            </a:r>
            <a:r>
              <a:rPr lang="ru-RU" sz="1600" dirty="0" smtClean="0">
                <a:latin typeface="Bookman Old Style" panose="02050604050505020204" pitchFamily="18" charset="0"/>
              </a:rPr>
              <a:t>«</a:t>
            </a:r>
            <a:r>
              <a:rPr lang="ru-RU" sz="1600" dirty="0">
                <a:latin typeface="Bookman Old Style" panose="02050604050505020204" pitchFamily="18" charset="0"/>
              </a:rPr>
              <a:t>Друзья для снеговика</a:t>
            </a:r>
            <a:r>
              <a:rPr lang="ru-RU" sz="1600" dirty="0" smtClean="0">
                <a:latin typeface="Bookman Old Style" panose="02050604050505020204" pitchFamily="18" charset="0"/>
              </a:rPr>
              <a:t>».</a:t>
            </a:r>
          </a:p>
          <a:p>
            <a:pPr algn="just"/>
            <a:r>
              <a:rPr lang="ru-RU" sz="1600" dirty="0" smtClean="0">
                <a:latin typeface="Bookman Old Style" panose="02050604050505020204" pitchFamily="18" charset="0"/>
              </a:rPr>
              <a:t>НОД по </a:t>
            </a:r>
            <a:r>
              <a:rPr lang="ru-RU" sz="1600" dirty="0">
                <a:latin typeface="Bookman Old Style" panose="02050604050505020204" pitchFamily="18" charset="0"/>
              </a:rPr>
              <a:t>лепке </a:t>
            </a:r>
            <a:r>
              <a:rPr lang="ru-RU" sz="1600" dirty="0" smtClean="0">
                <a:latin typeface="Bookman Old Style" panose="02050604050505020204" pitchFamily="18" charset="0"/>
              </a:rPr>
              <a:t>на </a:t>
            </a:r>
            <a:r>
              <a:rPr lang="ru-RU" sz="1600" dirty="0">
                <a:latin typeface="Bookman Old Style" panose="02050604050505020204" pitchFamily="18" charset="0"/>
              </a:rPr>
              <a:t>тему:  «Снеговик</a:t>
            </a:r>
            <a:r>
              <a:rPr lang="ru-RU" sz="1600" dirty="0" smtClean="0">
                <a:latin typeface="Bookman Old Style" panose="02050604050505020204" pitchFamily="18" charset="0"/>
              </a:rPr>
              <a:t>».</a:t>
            </a:r>
            <a:endParaRPr lang="ru-RU" sz="1600" dirty="0">
              <a:latin typeface="Bookman Old Style" panose="02050604050505020204" pitchFamily="18" charset="0"/>
            </a:endParaRPr>
          </a:p>
          <a:p>
            <a:pPr algn="just"/>
            <a:r>
              <a:rPr lang="ru-RU" sz="1600" dirty="0">
                <a:latin typeface="Bookman Old Style" panose="02050604050505020204" pitchFamily="18" charset="0"/>
              </a:rPr>
              <a:t>НОД </a:t>
            </a:r>
            <a:r>
              <a:rPr lang="ru-RU" sz="1600" dirty="0" smtClean="0">
                <a:latin typeface="Bookman Old Style" panose="02050604050505020204" pitchFamily="18" charset="0"/>
              </a:rPr>
              <a:t>«Чудеса со снегом».</a:t>
            </a:r>
            <a:endParaRPr lang="ru-RU" sz="1600" dirty="0">
              <a:latin typeface="Bookman Old Style" panose="02050604050505020204" pitchFamily="18" charset="0"/>
            </a:endParaRPr>
          </a:p>
          <a:p>
            <a:pPr algn="just"/>
            <a:r>
              <a:rPr lang="ru-RU" sz="1600" dirty="0">
                <a:latin typeface="Bookman Old Style" panose="02050604050505020204" pitchFamily="18" charset="0"/>
              </a:rPr>
              <a:t>Выставка творческих работ родителей «Наш друг – Снеговик</a:t>
            </a:r>
            <a:r>
              <a:rPr lang="ru-RU" sz="1600" dirty="0" smtClean="0">
                <a:latin typeface="Bookman Old Style" panose="02050604050505020204" pitchFamily="18" charset="0"/>
              </a:rPr>
              <a:t>».</a:t>
            </a:r>
            <a:endParaRPr lang="ru-RU" sz="1600" dirty="0">
              <a:latin typeface="Bookman Old Style" panose="02050604050505020204" pitchFamily="18" charset="0"/>
            </a:endParaRPr>
          </a:p>
          <a:p>
            <a:pPr algn="just"/>
            <a:r>
              <a:rPr lang="ru-RU" sz="1600" dirty="0">
                <a:latin typeface="Bookman Old Style" panose="02050604050505020204" pitchFamily="18" charset="0"/>
              </a:rPr>
              <a:t>Чтение художественной литературы: С. Маршак «Снег», А. </a:t>
            </a:r>
            <a:r>
              <a:rPr lang="ru-RU" sz="1600" dirty="0" err="1">
                <a:latin typeface="Bookman Old Style" panose="02050604050505020204" pitchFamily="18" charset="0"/>
              </a:rPr>
              <a:t>Барто</a:t>
            </a:r>
            <a:r>
              <a:rPr lang="ru-RU" sz="1600" dirty="0">
                <a:latin typeface="Bookman Old Style" panose="02050604050505020204" pitchFamily="18" charset="0"/>
              </a:rPr>
              <a:t> «Снег», Я. Аким «Первый снег», З. Александрова «Снежок», </a:t>
            </a:r>
            <a:r>
              <a:rPr lang="ru-RU" sz="1600" dirty="0" smtClean="0">
                <a:latin typeface="Bookman Old Style" panose="02050604050505020204" pitchFamily="18" charset="0"/>
              </a:rPr>
              <a:t>Приходько </a:t>
            </a:r>
            <a:r>
              <a:rPr lang="ru-RU" sz="1600" dirty="0">
                <a:latin typeface="Bookman Old Style" panose="02050604050505020204" pitchFamily="18" charset="0"/>
              </a:rPr>
              <a:t>«Снежинка»; З. Рождественская «Звёздочка-малютка», Г. </a:t>
            </a:r>
            <a:r>
              <a:rPr lang="ru-RU" sz="1600" dirty="0" err="1">
                <a:latin typeface="Bookman Old Style" panose="02050604050505020204" pitchFamily="18" charset="0"/>
              </a:rPr>
              <a:t>Познанский</a:t>
            </a:r>
            <a:r>
              <a:rPr lang="ru-RU" sz="1600" dirty="0">
                <a:latin typeface="Bookman Old Style" panose="02050604050505020204" pitchFamily="18" charset="0"/>
              </a:rPr>
              <a:t> «Снег идет».</a:t>
            </a:r>
          </a:p>
          <a:p>
            <a:pPr algn="just"/>
            <a:r>
              <a:rPr lang="ru-RU" sz="1600" dirty="0">
                <a:latin typeface="Bookman Old Style" panose="02050604050505020204" pitchFamily="18" charset="0"/>
              </a:rPr>
              <a:t>Дидактические игры: «Снежинки», «Собери снеговика», «Сложи снеговика».</a:t>
            </a:r>
          </a:p>
          <a:p>
            <a:pPr algn="just"/>
            <a:r>
              <a:rPr lang="ru-RU" sz="1600" dirty="0">
                <a:latin typeface="Bookman Old Style" panose="02050604050505020204" pitchFamily="18" charset="0"/>
              </a:rPr>
              <a:t>Подвижные игры: ««Снег кружится», «Выпал беленький снежок</a:t>
            </a:r>
            <a:r>
              <a:rPr lang="ru-RU" sz="1600" dirty="0" smtClean="0">
                <a:latin typeface="Bookman Old Style" panose="02050604050505020204" pitchFamily="18" charset="0"/>
              </a:rPr>
              <a:t>», «Хоровод вокруг снежной бабы», «Снежок, снежок на улице», «»На дворе мороз и ветер».</a:t>
            </a:r>
            <a:endParaRPr lang="ru-RU" sz="1600" dirty="0">
              <a:latin typeface="Bookman Old Style" panose="02050604050505020204" pitchFamily="18" charset="0"/>
            </a:endParaRPr>
          </a:p>
          <a:p>
            <a:pPr algn="just"/>
            <a:r>
              <a:rPr lang="ru-RU" sz="1600" dirty="0">
                <a:latin typeface="Bookman Old Style" panose="02050604050505020204" pitchFamily="18" charset="0"/>
              </a:rPr>
              <a:t>Дыхательная гимнастика «Снежинки и ветер», «Подуй на снежинку».</a:t>
            </a:r>
          </a:p>
          <a:p>
            <a:pPr marL="0" indent="0" algn="just">
              <a:buNone/>
            </a:pPr>
            <a:endParaRPr lang="ru-RU" sz="1600" dirty="0">
              <a:latin typeface="Bookman Old Style" panose="02050604050505020204" pitchFamily="18" charset="0"/>
            </a:endParaRPr>
          </a:p>
          <a:p>
            <a:pPr algn="just"/>
            <a:endParaRPr lang="ru-RU" sz="16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861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60649"/>
            <a:ext cx="7772400" cy="43204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НАГЛЯДНАЯ АГИТАЦИЯ:</a:t>
            </a:r>
            <a:endParaRPr lang="ru-RU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873280"/>
            <a:ext cx="4608512" cy="3456384"/>
          </a:xfrm>
          <a:prstGeom prst="rect">
            <a:avLst/>
          </a:prstGeom>
          <a:ln w="38100">
            <a:solidFill>
              <a:srgbClr val="00660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996952"/>
            <a:ext cx="4800533" cy="3600400"/>
          </a:xfrm>
          <a:prstGeom prst="rect">
            <a:avLst/>
          </a:prstGeom>
          <a:ln w="38100">
            <a:solidFill>
              <a:srgbClr val="0066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755576" y="980728"/>
            <a:ext cx="3672408" cy="3600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Bookman Old Style" panose="02050604050505020204" pitchFamily="18" charset="0"/>
              </a:rPr>
              <a:t>«Когда на улице снег»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2852936"/>
            <a:ext cx="3528392" cy="3600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Bookman Old Style" panose="02050604050505020204" pitchFamily="18" charset="0"/>
              </a:rPr>
              <a:t>«Игры зимой»</a:t>
            </a:r>
            <a:endParaRPr lang="ru-RU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6937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52536" y="274638"/>
            <a:ext cx="9649072" cy="418058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МАСТЕР - КЛАСС ДЛЯ РОДИТЕЛЕЙ «МАЛЕНЬКИЕ ИССЛЕДОВАТЕЛИ»</a:t>
            </a:r>
            <a:endParaRPr lang="ru-RU" sz="18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2497" y="764704"/>
            <a:ext cx="3744416" cy="2808312"/>
          </a:xfrm>
          <a:ln w="38100">
            <a:solidFill>
              <a:srgbClr val="00660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0447" y="3717032"/>
            <a:ext cx="3875153" cy="2906365"/>
          </a:xfrm>
          <a:prstGeom prst="rect">
            <a:avLst/>
          </a:prstGeom>
          <a:ln w="38100">
            <a:solidFill>
              <a:srgbClr val="00660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3717031"/>
            <a:ext cx="3875153" cy="2906365"/>
          </a:xfrm>
          <a:prstGeom prst="rect">
            <a:avLst/>
          </a:prstGeom>
          <a:ln w="38100">
            <a:solidFill>
              <a:srgbClr val="0066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5292080" y="6165304"/>
            <a:ext cx="3384376" cy="3600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Bookman Old Style" panose="02050604050505020204" pitchFamily="18" charset="0"/>
              </a:rPr>
              <a:t>«Лёд – твёрдая вода»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3573016"/>
            <a:ext cx="3456028" cy="3600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Bookman Old Style" panose="02050604050505020204" pitchFamily="18" charset="0"/>
              </a:rPr>
              <a:t>«Разноцветный снег»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980728"/>
            <a:ext cx="3024336" cy="3600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Bookman Old Style" panose="02050604050505020204" pitchFamily="18" charset="0"/>
              </a:rPr>
              <a:t>«Вода прозрачная»</a:t>
            </a:r>
            <a:endParaRPr lang="ru-RU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514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ПРОДУКТИВНАЯ ДЕЯТЕЛЬНОСТЬ:</a:t>
            </a:r>
            <a:endParaRPr lang="ru-RU" sz="20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836712"/>
            <a:ext cx="4038600" cy="3028950"/>
          </a:xfrm>
          <a:ln w="38100">
            <a:solidFill>
              <a:srgbClr val="006600"/>
            </a:solidFill>
          </a:ln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872" y="2058541"/>
            <a:ext cx="4038600" cy="3028950"/>
          </a:xfrm>
          <a:ln w="38100">
            <a:solidFill>
              <a:srgbClr val="006600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4211960" y="1052736"/>
            <a:ext cx="4104456" cy="3600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Bookman Old Style" panose="02050604050505020204" pitchFamily="18" charset="0"/>
              </a:rPr>
              <a:t>Рисование «Падающий снег»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148064" y="5078338"/>
            <a:ext cx="3456384" cy="43889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Bookman Old Style" panose="02050604050505020204" pitchFamily="18" charset="0"/>
              </a:rPr>
              <a:t>Лепка «Снеговик»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573016"/>
            <a:ext cx="4014192" cy="3010644"/>
          </a:xfrm>
          <a:prstGeom prst="rect">
            <a:avLst/>
          </a:prstGeom>
          <a:ln w="38100">
            <a:solidFill>
              <a:srgbClr val="006600"/>
            </a:solidFill>
          </a:ln>
        </p:spPr>
      </p:pic>
      <p:sp>
        <p:nvSpPr>
          <p:cNvPr id="12" name="Прямоугольник 11"/>
          <p:cNvSpPr/>
          <p:nvPr/>
        </p:nvSpPr>
        <p:spPr>
          <a:xfrm>
            <a:off x="3995936" y="6165304"/>
            <a:ext cx="4824536" cy="41835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Bookman Old Style" panose="02050604050505020204" pitchFamily="18" charset="0"/>
              </a:rPr>
              <a:t>Рисование «Друзья для Снеговика»</a:t>
            </a:r>
            <a:endParaRPr lang="ru-RU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343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39"/>
            <a:ext cx="8229600" cy="537227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ДИДАКТИЧЕСКИЕ ИГРЫ:</a:t>
            </a:r>
            <a:endParaRPr lang="ru-RU" sz="20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33" y="3562696"/>
            <a:ext cx="4029075" cy="304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25867"/>
            <a:ext cx="3951287" cy="298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077" y="1821208"/>
            <a:ext cx="4322763" cy="326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51920" y="908720"/>
            <a:ext cx="3816424" cy="3600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Bookman Old Style" panose="02050604050505020204" pitchFamily="18" charset="0"/>
              </a:rPr>
              <a:t>«Сложи Снеговика»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20072" y="4941168"/>
            <a:ext cx="3312368" cy="3600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Bookman Old Style" panose="02050604050505020204" pitchFamily="18" charset="0"/>
              </a:rPr>
              <a:t>«Собери по образцу»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74815" y="6021288"/>
            <a:ext cx="4041601" cy="43204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Bookman Old Style" panose="02050604050505020204" pitchFamily="18" charset="0"/>
              </a:rPr>
              <a:t>Лото «Лепим мы Снеговика»</a:t>
            </a:r>
            <a:endParaRPr lang="ru-RU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60493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6600"/>
      </a:hlink>
      <a:folHlink>
        <a:srgbClr val="974806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581</TotalTime>
  <Words>773</Words>
  <Application>Microsoft Office PowerPoint</Application>
  <PresentationFormat>Экран (4:3)</PresentationFormat>
  <Paragraphs>98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Воспитатель I квалификационной категории  МБДОУ «Детский сад «Сказка» города Николаевска» Николаевского муниципального района  Волгоградской области КУТЕПОВА НАТАЛЬЯ ВЛАДИМИРОВНА Участники проекта: воспитатель, дети I младшей группы, родители. Тип проекта: познавательно-исследовательский. Включает в себя творческую, познавательную и опытно-экспериментальную деятельность. Вид проекта: групповой. Продолжительность проекта: краткосрочный.   </vt:lpstr>
      <vt:lpstr>АКТУАЛЬНОСТЬ:</vt:lpstr>
      <vt:lpstr>Презентация PowerPoint</vt:lpstr>
      <vt:lpstr>ЭТАПЫ РЕАЛИЗАЦИИ ПРОЕКТА:</vt:lpstr>
      <vt:lpstr>Презентация PowerPoint</vt:lpstr>
      <vt:lpstr>МАСТЕР - КЛАСС ДЛЯ РОДИТЕЛЕЙ «МАЛЕНЬКИЕ ИССЛЕДОВАТЕЛИ»</vt:lpstr>
      <vt:lpstr>ПРОДУКТИВНАЯ ДЕЯТЕЛЬНОСТЬ:</vt:lpstr>
      <vt:lpstr>ДИДАКТИЧЕСКИЕ ИГРЫ:</vt:lpstr>
      <vt:lpstr>Презентация PowerPoint</vt:lpstr>
      <vt:lpstr>ПОДВИЖНЫЕ ИГРЫ:</vt:lpstr>
      <vt:lpstr>ОПЫТНО-ЭКСПЕРИМЕНТАЛЬНАЯ ДЕЯТЕЛЬНОСТЬ:</vt:lpstr>
      <vt:lpstr>ЗАНЯТИЕ «ЗИМУШКА-ЗИМА»</vt:lpstr>
      <vt:lpstr>Презентация PowerPoint</vt:lpstr>
      <vt:lpstr>ЧТЕНИЕ ХУДОЖЕСТВЕННОЙ ЛИТЕРАТУРЫ:</vt:lpstr>
      <vt:lpstr>ПАЛЬЧИКОВЫЕ ИГРЫ:</vt:lpstr>
      <vt:lpstr>ДЫХАТЕЛЬНАЯ ГИМНАСТИКА:</vt:lpstr>
      <vt:lpstr>Выставка «НАШ ДРУГ - СНЕГОВИК»</vt:lpstr>
      <vt:lpstr>ПРАЗДНИК «СНЕГОВИК В ГОСТЯХ У НАС»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</dc:creator>
  <cp:lastModifiedBy>ADMIN</cp:lastModifiedBy>
  <cp:revision>69</cp:revision>
  <dcterms:created xsi:type="dcterms:W3CDTF">2016-01-03T03:40:34Z</dcterms:created>
  <dcterms:modified xsi:type="dcterms:W3CDTF">2017-02-06T17:34:02Z</dcterms:modified>
</cp:coreProperties>
</file>