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95" r:id="rId4"/>
    <p:sldId id="301" r:id="rId5"/>
    <p:sldId id="280" r:id="rId6"/>
    <p:sldId id="282" r:id="rId7"/>
    <p:sldId id="284" r:id="rId8"/>
    <p:sldId id="285" r:id="rId9"/>
    <p:sldId id="287" r:id="rId10"/>
    <p:sldId id="289" r:id="rId11"/>
    <p:sldId id="288" r:id="rId12"/>
    <p:sldId id="290" r:id="rId13"/>
    <p:sldId id="298" r:id="rId14"/>
    <p:sldId id="293" r:id="rId15"/>
    <p:sldId id="291" r:id="rId16"/>
    <p:sldId id="292" r:id="rId17"/>
    <p:sldId id="294" r:id="rId18"/>
    <p:sldId id="277" r:id="rId19"/>
    <p:sldId id="300"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descr="G:\Presentations\9 стран\3649_11.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714348" y="2143116"/>
            <a:ext cx="7772400" cy="1470025"/>
          </a:xfrm>
          <a:solidFill>
            <a:schemeClr val="bg1">
              <a:alpha val="69000"/>
            </a:schemeClr>
          </a:solidFill>
          <a:ln w="57150" cap="rnd" cmpd="dbl">
            <a:solidFill>
              <a:srgbClr val="023200"/>
            </a:solidFill>
            <a:round/>
          </a:ln>
        </p:spPr>
        <p:txBody>
          <a:bodyPr/>
          <a:lstStyle>
            <a:lvl1pPr>
              <a:defRPr>
                <a:latin typeface="Bookman Old Style" pitchFamily="18"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371600" y="3886200"/>
            <a:ext cx="6400800" cy="1042998"/>
          </a:xfrm>
          <a:solidFill>
            <a:schemeClr val="bg1">
              <a:alpha val="69000"/>
            </a:schemeClr>
          </a:solidFill>
          <a:ln w="34925" cap="rnd" cmpd="dbl">
            <a:solidFill>
              <a:srgbClr val="023200"/>
            </a:solidFill>
          </a:ln>
        </p:spPr>
        <p:txBody>
          <a:bodyPr/>
          <a:lstStyle>
            <a:lvl1pPr marL="0" indent="0" algn="ctr">
              <a:buNone/>
              <a:defRPr>
                <a:solidFill>
                  <a:schemeClr val="tx1">
                    <a:tint val="75000"/>
                  </a:schemeClr>
                </a:solidFill>
                <a:latin typeface="Bookman Old Style"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622619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622619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0949F3CD-9875-487B-AF1E-21DAE593EF3B}" type="datetimeFigureOut">
              <a:rPr lang="ru-RU" smtClean="0"/>
              <a:pPr/>
              <a:t>17.11.2017</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303E5B30-F345-445C-969A-E52C0E52796C}" type="slidenum">
              <a:rPr lang="ru-RU" smtClean="0"/>
              <a:pPr/>
              <a:t>‹#›</a:t>
            </a:fld>
            <a:endParaRPr lang="ru-RU"/>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1011222"/>
          </a:xfrm>
        </p:spPr>
        <p:txBody>
          <a:bodyPr/>
          <a:lstStyle/>
          <a:p>
            <a:r>
              <a:rPr lang="ru-RU" smtClean="0"/>
              <a:t>Образец заголовка</a:t>
            </a:r>
            <a:endParaRPr lang="ru-RU" dirty="0"/>
          </a:p>
        </p:txBody>
      </p:sp>
      <p:sp>
        <p:nvSpPr>
          <p:cNvPr id="3" name="Содержимое 2"/>
          <p:cNvSpPr>
            <a:spLocks noGrp="1"/>
          </p:cNvSpPr>
          <p:nvPr>
            <p:ph sz="half" idx="1"/>
          </p:nvPr>
        </p:nvSpPr>
        <p:spPr>
          <a:xfrm>
            <a:off x="457200" y="1600200"/>
            <a:ext cx="4038600" cy="4972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Содержимое 3"/>
          <p:cNvSpPr>
            <a:spLocks noGrp="1"/>
          </p:cNvSpPr>
          <p:nvPr>
            <p:ph sz="half" idx="2"/>
          </p:nvPr>
        </p:nvSpPr>
        <p:spPr>
          <a:xfrm>
            <a:off x="4648200" y="1600200"/>
            <a:ext cx="4038600" cy="4972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356350"/>
            <a:ext cx="2133600" cy="365125"/>
          </a:xfrm>
          <a:prstGeom prst="rect">
            <a:avLst/>
          </a:prstGeom>
        </p:spPr>
        <p:txBody>
          <a:bodyPr/>
          <a:lstStyle/>
          <a:p>
            <a:fld id="{0949F3CD-9875-487B-AF1E-21DAE593EF3B}" type="datetimeFigureOut">
              <a:rPr lang="ru-RU" smtClean="0"/>
              <a:pPr/>
              <a:t>17.11.2017</a:t>
            </a:fld>
            <a:endParaRPr lang="ru-RU"/>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endParaRPr lang="ru-RU"/>
          </a:p>
        </p:txBody>
      </p:sp>
      <p:sp>
        <p:nvSpPr>
          <p:cNvPr id="9" name="Номер слайда 8"/>
          <p:cNvSpPr>
            <a:spLocks noGrp="1"/>
          </p:cNvSpPr>
          <p:nvPr>
            <p:ph type="sldNum" sz="quarter" idx="12"/>
          </p:nvPr>
        </p:nvSpPr>
        <p:spPr>
          <a:xfrm>
            <a:off x="6553200" y="6356350"/>
            <a:ext cx="2133600" cy="365125"/>
          </a:xfrm>
          <a:prstGeom prst="rect">
            <a:avLst/>
          </a:prstGeom>
        </p:spPr>
        <p:txBody>
          <a:bodyPr/>
          <a:lstStyle/>
          <a:p>
            <a:fld id="{303E5B30-F345-445C-969A-E52C0E52796C}" type="slidenum">
              <a:rPr lang="ru-RU" smtClean="0"/>
              <a:pPr/>
              <a:t>‹#›</a:t>
            </a:fld>
            <a:endParaRPr lang="ru-RU"/>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63706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52086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3" name="Picture 5" descr="G:\Presentations\9 стран\3649_111.jpg"/>
          <p:cNvPicPr>
            <a:picLocks noChangeAspect="1" noChangeArrowheads="1"/>
          </p:cNvPicPr>
          <p:nvPr/>
        </p:nvPicPr>
        <p:blipFill>
          <a:blip r:embed="rId13" cstate="print"/>
          <a:srcRect/>
          <a:stretch>
            <a:fillRect/>
          </a:stretch>
        </p:blipFill>
        <p:spPr bwMode="auto">
          <a:xfrm>
            <a:off x="0" y="0"/>
            <a:ext cx="9144000" cy="6858001"/>
          </a:xfrm>
          <a:prstGeom prst="rect">
            <a:avLst/>
          </a:prstGeom>
          <a:noFill/>
        </p:spPr>
      </p:pic>
      <p:sp>
        <p:nvSpPr>
          <p:cNvPr id="2" name="Заголовок 1"/>
          <p:cNvSpPr>
            <a:spLocks noGrp="1"/>
          </p:cNvSpPr>
          <p:nvPr>
            <p:ph type="title"/>
          </p:nvPr>
        </p:nvSpPr>
        <p:spPr>
          <a:xfrm>
            <a:off x="285720" y="274638"/>
            <a:ext cx="8572560" cy="868346"/>
          </a:xfrm>
          <a:prstGeom prst="rect">
            <a:avLst/>
          </a:prstGeom>
          <a:solidFill>
            <a:schemeClr val="bg1">
              <a:alpha val="67000"/>
            </a:schemeClr>
          </a:solidFill>
          <a:ln w="28575" cmpd="dbl">
            <a:solidFill>
              <a:srgbClr val="023200"/>
            </a:solidFill>
          </a:ln>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285720" y="1357298"/>
            <a:ext cx="8572560" cy="5286412"/>
          </a:xfrm>
          <a:prstGeom prst="rect">
            <a:avLst/>
          </a:prstGeom>
          <a:solidFill>
            <a:schemeClr val="bg1">
              <a:alpha val="67000"/>
            </a:schemeClr>
          </a:solidFill>
          <a:ln w="28575" cmpd="thickThin">
            <a:solidFill>
              <a:srgbClr val="023200"/>
            </a:solidFill>
          </a:ln>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Bookman Old Style"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ookman Old Style"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ookman Old Style"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ookman Old Style"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ookman Old Style"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ookman Old Styl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2143116"/>
            <a:ext cx="7772400" cy="2143140"/>
          </a:xfrm>
        </p:spPr>
        <p:txBody>
          <a:bodyPr>
            <a:normAutofit/>
          </a:bodyPr>
          <a:lstStyle/>
          <a:p>
            <a:r>
              <a:rPr lang="ru-RU" sz="2800" dirty="0"/>
              <a:t>Тема "Организация предметно-развивающей среды в группе раннего возраста, как одно из условий развития речи детей"</a:t>
            </a:r>
          </a:p>
        </p:txBody>
      </p:sp>
      <p:sp>
        <p:nvSpPr>
          <p:cNvPr id="3" name="Подзаголовок 2"/>
          <p:cNvSpPr>
            <a:spLocks noGrp="1"/>
          </p:cNvSpPr>
          <p:nvPr>
            <p:ph type="subTitle" idx="1"/>
          </p:nvPr>
        </p:nvSpPr>
        <p:spPr>
          <a:xfrm>
            <a:off x="1043608" y="5445224"/>
            <a:ext cx="6984776" cy="1224136"/>
          </a:xfrm>
        </p:spPr>
        <p:txBody>
          <a:bodyPr>
            <a:normAutofit/>
          </a:bodyPr>
          <a:lstStyle/>
          <a:p>
            <a:pPr algn="r"/>
            <a:r>
              <a:rPr lang="ru-RU" sz="1200" dirty="0" smtClean="0">
                <a:solidFill>
                  <a:schemeClr val="tx1"/>
                </a:solidFill>
              </a:rPr>
              <a:t>Подготовила:</a:t>
            </a:r>
          </a:p>
          <a:p>
            <a:pPr algn="r"/>
            <a:r>
              <a:rPr lang="ru-RU" sz="1200" dirty="0" smtClean="0">
                <a:solidFill>
                  <a:schemeClr val="tx1"/>
                </a:solidFill>
              </a:rPr>
              <a:t>Воспитатель </a:t>
            </a:r>
            <a:r>
              <a:rPr lang="en-US" sz="1200" dirty="0" smtClean="0">
                <a:solidFill>
                  <a:schemeClr val="tx1"/>
                </a:solidFill>
              </a:rPr>
              <a:t>I</a:t>
            </a:r>
            <a:r>
              <a:rPr lang="ru-RU" sz="1200" dirty="0" smtClean="0">
                <a:solidFill>
                  <a:schemeClr val="tx1"/>
                </a:solidFill>
              </a:rPr>
              <a:t> квалификационной категории</a:t>
            </a:r>
          </a:p>
          <a:p>
            <a:pPr algn="r"/>
            <a:r>
              <a:rPr lang="ru-RU" sz="1200" dirty="0" smtClean="0">
                <a:solidFill>
                  <a:schemeClr val="tx1"/>
                </a:solidFill>
              </a:rPr>
              <a:t>Кутепова Наталья Владимировна</a:t>
            </a:r>
          </a:p>
          <a:p>
            <a:pPr algn="r"/>
            <a:r>
              <a:rPr lang="ru-RU" sz="1200" dirty="0" smtClean="0">
                <a:solidFill>
                  <a:schemeClr val="tx1"/>
                </a:solidFill>
              </a:rPr>
              <a:t>МБДОУ «Детский сад «Сказка» города Николаевска»</a:t>
            </a:r>
          </a:p>
          <a:p>
            <a:pPr algn="r"/>
            <a:endParaRPr lang="ru-RU" sz="1200"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634082"/>
          </a:xfrm>
        </p:spPr>
        <p:txBody>
          <a:bodyPr>
            <a:normAutofit/>
          </a:bodyPr>
          <a:lstStyle/>
          <a:p>
            <a:r>
              <a:rPr lang="ru-RU" sz="2800" b="1" dirty="0" smtClean="0"/>
              <a:t>«Волшебная полянка»</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88024" y="1196752"/>
            <a:ext cx="3960440" cy="2970330"/>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1520" y="1196752"/>
            <a:ext cx="3960440" cy="2970330"/>
          </a:xfrm>
          <a:ln w="38100">
            <a:solidFill>
              <a:schemeClr val="accent3">
                <a:lumMod val="50000"/>
              </a:schemeClr>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480" y="3861048"/>
            <a:ext cx="3816424" cy="2862318"/>
          </a:xfrm>
          <a:prstGeom prst="rect">
            <a:avLst/>
          </a:prstGeom>
          <a:ln w="38100">
            <a:solidFill>
              <a:schemeClr val="accent3">
                <a:lumMod val="50000"/>
              </a:schemeClr>
            </a:solidFill>
          </a:ln>
        </p:spPr>
      </p:pic>
      <p:sp>
        <p:nvSpPr>
          <p:cNvPr id="4" name="Прямоугольник 3"/>
          <p:cNvSpPr/>
          <p:nvPr/>
        </p:nvSpPr>
        <p:spPr>
          <a:xfrm>
            <a:off x="323528" y="1124744"/>
            <a:ext cx="3528392" cy="3600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«Посади бабочку на цветок»</a:t>
            </a:r>
            <a:endParaRPr lang="ru-RU" sz="1400" dirty="0">
              <a:solidFill>
                <a:schemeClr val="tx1"/>
              </a:solidFill>
              <a:latin typeface="Bookman Old Style" panose="02050604050505020204" pitchFamily="18" charset="0"/>
            </a:endParaRPr>
          </a:p>
        </p:txBody>
      </p:sp>
      <p:sp>
        <p:nvSpPr>
          <p:cNvPr id="7" name="Прямоугольник 6"/>
          <p:cNvSpPr/>
          <p:nvPr/>
        </p:nvSpPr>
        <p:spPr>
          <a:xfrm>
            <a:off x="6444208" y="4058669"/>
            <a:ext cx="2448272" cy="2880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Сложи елочку»</a:t>
            </a:r>
            <a:endParaRPr lang="ru-RU" sz="1400" dirty="0">
              <a:solidFill>
                <a:schemeClr val="tx1"/>
              </a:solidFill>
              <a:latin typeface="Bookman Old Style" panose="02050604050505020204" pitchFamily="18" charset="0"/>
            </a:endParaRPr>
          </a:p>
        </p:txBody>
      </p:sp>
      <p:sp>
        <p:nvSpPr>
          <p:cNvPr id="8" name="Прямоугольник 7"/>
          <p:cNvSpPr/>
          <p:nvPr/>
        </p:nvSpPr>
        <p:spPr>
          <a:xfrm>
            <a:off x="5148064" y="6278729"/>
            <a:ext cx="2664296" cy="34203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«Накорми птичек»</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379958851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634082"/>
          </a:xfrm>
        </p:spPr>
        <p:txBody>
          <a:bodyPr>
            <a:normAutofit/>
          </a:bodyPr>
          <a:lstStyle/>
          <a:p>
            <a:r>
              <a:rPr lang="ru-RU" sz="2800" b="1" dirty="0" smtClean="0"/>
              <a:t>Пальчиковые игры</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1196752"/>
            <a:ext cx="4038600" cy="3028950"/>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412776"/>
            <a:ext cx="4038600" cy="3028950"/>
          </a:xfrm>
          <a:ln w="38100">
            <a:solidFill>
              <a:schemeClr val="accent3">
                <a:lumMod val="50000"/>
              </a:schemeClr>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3825" y="3789040"/>
            <a:ext cx="3810946" cy="2858210"/>
          </a:xfrm>
          <a:prstGeom prst="rect">
            <a:avLst/>
          </a:prstGeom>
          <a:ln w="38100">
            <a:solidFill>
              <a:schemeClr val="accent3">
                <a:lumMod val="50000"/>
              </a:schemeClr>
            </a:solidFill>
          </a:ln>
        </p:spPr>
      </p:pic>
    </p:spTree>
    <p:extLst>
      <p:ext uri="{BB962C8B-B14F-4D97-AF65-F5344CB8AC3E}">
        <p14:creationId xmlns:p14="http://schemas.microsoft.com/office/powerpoint/2010/main" val="33531192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260648"/>
            <a:ext cx="4038600" cy="3028950"/>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260648"/>
            <a:ext cx="4038600" cy="3028950"/>
          </a:xfrm>
          <a:ln w="38100">
            <a:solidFill>
              <a:schemeClr val="accent3">
                <a:lumMod val="50000"/>
              </a:schemeClr>
            </a:solid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428206"/>
            <a:ext cx="4103687" cy="3090863"/>
          </a:xfrm>
          <a:prstGeom prst="rect">
            <a:avLst/>
          </a:prstGeom>
          <a:noFill/>
          <a:ln w="38100">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424" y="3454462"/>
            <a:ext cx="4097337" cy="3090863"/>
          </a:xfrm>
          <a:prstGeom prst="rect">
            <a:avLst/>
          </a:prstGeom>
          <a:noFill/>
          <a:ln w="38100">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75370" y="260648"/>
            <a:ext cx="2196629" cy="2880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«Найди пару»</a:t>
            </a:r>
            <a:endParaRPr lang="ru-RU" sz="1400" dirty="0">
              <a:solidFill>
                <a:schemeClr val="tx1"/>
              </a:solidFill>
              <a:latin typeface="Bookman Old Style" panose="02050604050505020204" pitchFamily="18" charset="0"/>
            </a:endParaRPr>
          </a:p>
        </p:txBody>
      </p:sp>
      <p:sp>
        <p:nvSpPr>
          <p:cNvPr id="3" name="Прямоугольник 2"/>
          <p:cNvSpPr/>
          <p:nvPr/>
        </p:nvSpPr>
        <p:spPr>
          <a:xfrm>
            <a:off x="5652120" y="2996952"/>
            <a:ext cx="3384376" cy="2880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«Разложи матрешек по росту»</a:t>
            </a:r>
            <a:endParaRPr lang="ru-RU" sz="1400" dirty="0">
              <a:solidFill>
                <a:schemeClr val="tx1"/>
              </a:solidFill>
              <a:latin typeface="Bookman Old Style" panose="02050604050505020204" pitchFamily="18" charset="0"/>
            </a:endParaRPr>
          </a:p>
        </p:txBody>
      </p:sp>
      <p:sp>
        <p:nvSpPr>
          <p:cNvPr id="4" name="Прямоугольник 3"/>
          <p:cNvSpPr/>
          <p:nvPr/>
        </p:nvSpPr>
        <p:spPr>
          <a:xfrm>
            <a:off x="5364088" y="6237312"/>
            <a:ext cx="3672408" cy="28175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«Составь рассказ по картинке»</a:t>
            </a:r>
            <a:endParaRPr lang="ru-RU" sz="1400" dirty="0">
              <a:solidFill>
                <a:schemeClr val="tx1"/>
              </a:solidFill>
              <a:latin typeface="Bookman Old Style" panose="02050604050505020204" pitchFamily="18" charset="0"/>
            </a:endParaRPr>
          </a:p>
        </p:txBody>
      </p:sp>
      <p:sp>
        <p:nvSpPr>
          <p:cNvPr id="7" name="Прямоугольник 6"/>
          <p:cNvSpPr/>
          <p:nvPr/>
        </p:nvSpPr>
        <p:spPr>
          <a:xfrm>
            <a:off x="107504" y="3428206"/>
            <a:ext cx="3150156" cy="2625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«Расскажи и покажи»</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76786541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562074"/>
          </a:xfrm>
        </p:spPr>
        <p:txBody>
          <a:bodyPr>
            <a:normAutofit/>
          </a:bodyPr>
          <a:lstStyle/>
          <a:p>
            <a:r>
              <a:rPr lang="ru-RU" sz="2800" b="1" dirty="0" smtClean="0"/>
              <a:t>Центр сенсорного развития</a:t>
            </a:r>
            <a:endParaRPr lang="ru-RU" sz="28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124744"/>
            <a:ext cx="7358592" cy="5518944"/>
          </a:xfrm>
          <a:ln w="38100">
            <a:solidFill>
              <a:schemeClr val="accent3">
                <a:lumMod val="50000"/>
              </a:schemeClr>
            </a:solidFill>
          </a:ln>
        </p:spPr>
      </p:pic>
    </p:spTree>
    <p:extLst>
      <p:ext uri="{BB962C8B-B14F-4D97-AF65-F5344CB8AC3E}">
        <p14:creationId xmlns:p14="http://schemas.microsoft.com/office/powerpoint/2010/main" val="199902932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572560" cy="576064"/>
          </a:xfrm>
        </p:spPr>
        <p:txBody>
          <a:bodyPr>
            <a:normAutofit/>
          </a:bodyPr>
          <a:lstStyle/>
          <a:p>
            <a:r>
              <a:rPr lang="ru-RU" sz="2800" b="1" dirty="0" smtClean="0"/>
              <a:t>Театрализованный центр</a:t>
            </a:r>
            <a:endParaRPr lang="ru-RU" sz="28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052736"/>
            <a:ext cx="7358592" cy="5518944"/>
          </a:xfrm>
          <a:ln w="38100">
            <a:solidFill>
              <a:schemeClr val="accent3">
                <a:lumMod val="50000"/>
              </a:schemeClr>
            </a:solidFill>
          </a:ln>
        </p:spPr>
      </p:pic>
    </p:spTree>
    <p:extLst>
      <p:ext uri="{BB962C8B-B14F-4D97-AF65-F5344CB8AC3E}">
        <p14:creationId xmlns:p14="http://schemas.microsoft.com/office/powerpoint/2010/main" val="335327919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562074"/>
          </a:xfrm>
        </p:spPr>
        <p:txBody>
          <a:bodyPr>
            <a:normAutofit/>
          </a:bodyPr>
          <a:lstStyle/>
          <a:p>
            <a:r>
              <a:rPr lang="ru-RU" sz="2800" b="1" dirty="0" smtClean="0"/>
              <a:t>Театрализованная деятельность</a:t>
            </a:r>
            <a:endParaRPr lang="ru-RU" sz="2800" b="1" dirty="0"/>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1124744"/>
            <a:ext cx="4038600" cy="3028950"/>
          </a:xfrm>
          <a:ln w="38100">
            <a:solidFill>
              <a:schemeClr val="accent3">
                <a:lumMod val="50000"/>
              </a:schemeClr>
            </a:solidFill>
          </a:ln>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052736"/>
            <a:ext cx="4038600" cy="3028950"/>
          </a:xfrm>
          <a:ln w="38100">
            <a:solidFill>
              <a:schemeClr val="accent3">
                <a:lumMod val="50000"/>
              </a:schemeClr>
            </a:solidFill>
          </a:ln>
        </p:spPr>
      </p:pic>
      <p:sp>
        <p:nvSpPr>
          <p:cNvPr id="3" name="Прямоугольник 2"/>
          <p:cNvSpPr/>
          <p:nvPr/>
        </p:nvSpPr>
        <p:spPr>
          <a:xfrm>
            <a:off x="1763688" y="1214754"/>
            <a:ext cx="2479848" cy="34203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Магнитный театр</a:t>
            </a:r>
            <a:endParaRPr lang="ru-RU" sz="1400" dirty="0">
              <a:solidFill>
                <a:schemeClr val="tx1"/>
              </a:solidFill>
              <a:latin typeface="Bookman Old Style" panose="02050604050505020204" pitchFamily="18" charset="0"/>
            </a:endParaRPr>
          </a:p>
        </p:txBody>
      </p:sp>
      <p:sp>
        <p:nvSpPr>
          <p:cNvPr id="4" name="Прямоугольник 3"/>
          <p:cNvSpPr/>
          <p:nvPr/>
        </p:nvSpPr>
        <p:spPr>
          <a:xfrm>
            <a:off x="6360012" y="1124744"/>
            <a:ext cx="2244436" cy="34203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Деревянный театр</a:t>
            </a:r>
            <a:endParaRPr lang="ru-RU" sz="1400" dirty="0">
              <a:solidFill>
                <a:schemeClr val="tx1"/>
              </a:solidFill>
              <a:latin typeface="Bookman Old Style" panose="020506040505050202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3789040"/>
            <a:ext cx="3899925" cy="2924943"/>
          </a:xfrm>
          <a:prstGeom prst="rect">
            <a:avLst/>
          </a:prstGeom>
          <a:ln w="38100">
            <a:solidFill>
              <a:schemeClr val="accent3">
                <a:lumMod val="50000"/>
              </a:schemeClr>
            </a:solidFill>
          </a:ln>
        </p:spPr>
      </p:pic>
      <p:sp>
        <p:nvSpPr>
          <p:cNvPr id="6" name="Прямоугольник 5"/>
          <p:cNvSpPr/>
          <p:nvPr/>
        </p:nvSpPr>
        <p:spPr>
          <a:xfrm>
            <a:off x="6078074" y="6237312"/>
            <a:ext cx="2166334" cy="3600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Пальчиковый театр</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408938842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562074"/>
          </a:xfrm>
        </p:spPr>
        <p:txBody>
          <a:bodyPr>
            <a:normAutofit/>
          </a:bodyPr>
          <a:lstStyle/>
          <a:p>
            <a:r>
              <a:rPr lang="ru-RU" sz="2800" b="1" dirty="0" smtClean="0"/>
              <a:t>Центр ряженья. </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466775" y="2061617"/>
            <a:ext cx="4038600" cy="302895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4571231" y="2421657"/>
            <a:ext cx="4038600" cy="3028950"/>
          </a:xfrm>
        </p:spPr>
      </p:pic>
    </p:spTree>
    <p:extLst>
      <p:ext uri="{BB962C8B-B14F-4D97-AF65-F5344CB8AC3E}">
        <p14:creationId xmlns:p14="http://schemas.microsoft.com/office/powerpoint/2010/main" val="167367677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7"/>
            <a:ext cx="8572560" cy="612053"/>
          </a:xfrm>
        </p:spPr>
        <p:txBody>
          <a:bodyPr>
            <a:normAutofit/>
          </a:bodyPr>
          <a:lstStyle/>
          <a:p>
            <a:r>
              <a:rPr lang="ru-RU" sz="2800" b="1" dirty="0" smtClean="0"/>
              <a:t>Центр «Мир книги»</a:t>
            </a:r>
            <a:endParaRPr lang="ru-RU" sz="28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70020" y="2021419"/>
            <a:ext cx="4748385" cy="3561288"/>
          </a:xfrm>
          <a:ln w="38100">
            <a:solidFill>
              <a:schemeClr val="accent3">
                <a:lumMod val="50000"/>
              </a:schemeClr>
            </a:solidFill>
          </a:ln>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994" y="980728"/>
            <a:ext cx="2784309" cy="2088232"/>
          </a:xfrm>
          <a:prstGeom prst="rect">
            <a:avLst/>
          </a:prstGeom>
          <a:ln w="38100">
            <a:solidFill>
              <a:schemeClr val="accent3">
                <a:lumMod val="50000"/>
              </a:schemeClr>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051" y="4653136"/>
            <a:ext cx="2785958" cy="2089469"/>
          </a:xfrm>
          <a:prstGeom prst="rect">
            <a:avLst/>
          </a:prstGeom>
          <a:ln w="38100">
            <a:solidFill>
              <a:schemeClr val="accent3">
                <a:lumMod val="50000"/>
              </a:schemeClr>
            </a:solidFill>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2780928"/>
            <a:ext cx="2913957" cy="2185468"/>
          </a:xfrm>
          <a:prstGeom prst="rect">
            <a:avLst/>
          </a:prstGeom>
          <a:ln w="38100">
            <a:solidFill>
              <a:schemeClr val="accent3">
                <a:lumMod val="50000"/>
              </a:schemeClr>
            </a:solidFill>
          </a:ln>
        </p:spPr>
      </p:pic>
    </p:spTree>
    <p:extLst>
      <p:ext uri="{BB962C8B-B14F-4D97-AF65-F5344CB8AC3E}">
        <p14:creationId xmlns:p14="http://schemas.microsoft.com/office/powerpoint/2010/main" val="326471441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800" b="1" dirty="0" smtClean="0"/>
              <a:t>Заключение:</a:t>
            </a:r>
            <a:endParaRPr lang="ru-RU" sz="2800" b="1" dirty="0"/>
          </a:p>
        </p:txBody>
      </p:sp>
      <p:sp>
        <p:nvSpPr>
          <p:cNvPr id="8" name="Объект 7"/>
          <p:cNvSpPr>
            <a:spLocks noGrp="1"/>
          </p:cNvSpPr>
          <p:nvPr>
            <p:ph idx="1"/>
          </p:nvPr>
        </p:nvSpPr>
        <p:spPr/>
        <p:txBody>
          <a:bodyPr>
            <a:normAutofit/>
          </a:bodyPr>
          <a:lstStyle/>
          <a:p>
            <a:pPr marL="0" indent="0" algn="just">
              <a:buNone/>
            </a:pPr>
            <a:r>
              <a:rPr lang="ru-RU" sz="2000" dirty="0" smtClean="0"/>
              <a:t>     </a:t>
            </a:r>
          </a:p>
          <a:p>
            <a:pPr marL="0" indent="0" algn="just">
              <a:buNone/>
            </a:pPr>
            <a:r>
              <a:rPr lang="ru-RU" sz="2000" dirty="0"/>
              <a:t> </a:t>
            </a:r>
            <a:r>
              <a:rPr lang="ru-RU" sz="2000" dirty="0" smtClean="0"/>
              <a:t>    Развитие </a:t>
            </a:r>
            <a:r>
              <a:rPr lang="ru-RU" sz="2000" dirty="0"/>
              <a:t>познавательно – речевых способностей у детей это одна из главных задач дошкольного образования. Одно из важнейших познавательных процессов человека эта речь. Решение этих задач невозможно без создания современной предметно–развивающей среды. Организация   «Предметно–развивающей  среды» в детском саду несет  эффективность  воспитательного воздействия, направленного  на формирование у детей  активного познавательного  отношения к окружающему миру предметов, людей, природы. Педагоги особое внимание должны уделять предметной среде, прежде всего ее развивающему характеру. Одной из основных задач считается обогащение среды такими элементами, которые бы стимулировали познавательную, речевую, двигательную и иную активность детей</a:t>
            </a:r>
            <a:r>
              <a:rPr lang="ru-RU" sz="1800" dirty="0"/>
              <a:t>.</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2636912"/>
            <a:ext cx="7772400" cy="936104"/>
          </a:xfrm>
        </p:spPr>
        <p:txBody>
          <a:bodyPr>
            <a:normAutofit/>
          </a:bodyPr>
          <a:lstStyle/>
          <a:p>
            <a:pPr algn="ctr"/>
            <a:r>
              <a:rPr lang="ru-RU" sz="3200" dirty="0" smtClean="0"/>
              <a:t>Спасибо за внимание.</a:t>
            </a:r>
            <a:endParaRPr lang="ru-RU" sz="3200" dirty="0"/>
          </a:p>
        </p:txBody>
      </p:sp>
    </p:spTree>
    <p:extLst>
      <p:ext uri="{BB962C8B-B14F-4D97-AF65-F5344CB8AC3E}">
        <p14:creationId xmlns:p14="http://schemas.microsoft.com/office/powerpoint/2010/main" val="200675908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800" b="1" dirty="0" smtClean="0"/>
              <a:t>Актуальность ПРС:</a:t>
            </a:r>
            <a:endParaRPr lang="ru-RU" sz="2800" b="1" dirty="0"/>
          </a:p>
        </p:txBody>
      </p:sp>
      <p:sp>
        <p:nvSpPr>
          <p:cNvPr id="8" name="Объект 7"/>
          <p:cNvSpPr>
            <a:spLocks noGrp="1"/>
          </p:cNvSpPr>
          <p:nvPr>
            <p:ph idx="1"/>
          </p:nvPr>
        </p:nvSpPr>
        <p:spPr/>
        <p:txBody>
          <a:bodyPr>
            <a:normAutofit/>
          </a:bodyPr>
          <a:lstStyle/>
          <a:p>
            <a:pPr marL="0" indent="0" algn="just">
              <a:buNone/>
            </a:pPr>
            <a:r>
              <a:rPr lang="ru-RU" sz="2000" dirty="0" smtClean="0"/>
              <a:t>     Вопрос </a:t>
            </a:r>
            <a:r>
              <a:rPr lang="ru-RU" sz="2000" dirty="0"/>
              <a:t>организации предметно-развивающей среды ДОУ на сегодняшний день стоит особо актуально. Это связано с введением нового  Федерального государственного   образовательного стандарта  ( ФГОС ) к структуре основной общеобразовательной программы дошкольного образования.</a:t>
            </a:r>
          </a:p>
          <a:p>
            <a:pPr marL="0" indent="0" algn="just">
              <a:buNone/>
            </a:pPr>
            <a:r>
              <a:rPr lang="ru-RU" sz="2000" dirty="0" smtClean="0"/>
              <a:t>    В </a:t>
            </a:r>
            <a:r>
              <a:rPr lang="ru-RU" sz="2000" dirty="0"/>
              <a:t>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 </a:t>
            </a:r>
            <a:endParaRPr lang="ru-RU" sz="2000" dirty="0" smtClean="0"/>
          </a:p>
          <a:p>
            <a:pPr marL="0" indent="0" algn="just">
              <a:buNone/>
            </a:pPr>
            <a:r>
              <a:rPr lang="ru-RU" sz="2000" dirty="0"/>
              <a:t> </a:t>
            </a:r>
            <a:r>
              <a:rPr lang="ru-RU" sz="2000" dirty="0" smtClean="0"/>
              <a:t>   Всем </a:t>
            </a:r>
            <a:r>
              <a:rPr lang="ru-RU" sz="2000" dirty="0"/>
              <a:t>известно, что основной формой работы с дошкольниками и ведущим видом деятельности детей является игра. Именно поэтому мы воспитатели испытываем повышенный интерес к обновлению предметно-развивающей среды ДОУ.</a:t>
            </a:r>
          </a:p>
          <a:p>
            <a:pPr marL="0" indent="0">
              <a:buNone/>
            </a:pPr>
            <a:endParaRPr lang="ru-RU" sz="1600" dirty="0"/>
          </a:p>
        </p:txBody>
      </p:sp>
    </p:spTree>
    <p:extLst>
      <p:ext uri="{BB962C8B-B14F-4D97-AF65-F5344CB8AC3E}">
        <p14:creationId xmlns:p14="http://schemas.microsoft.com/office/powerpoint/2010/main" val="170201267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800" b="1" dirty="0" smtClean="0"/>
              <a:t>Цель:</a:t>
            </a:r>
            <a:endParaRPr lang="ru-RU" sz="2800" b="1" dirty="0"/>
          </a:p>
        </p:txBody>
      </p:sp>
      <p:sp>
        <p:nvSpPr>
          <p:cNvPr id="8" name="Объект 7"/>
          <p:cNvSpPr>
            <a:spLocks noGrp="1"/>
          </p:cNvSpPr>
          <p:nvPr>
            <p:ph idx="1"/>
          </p:nvPr>
        </p:nvSpPr>
        <p:spPr/>
        <p:txBody>
          <a:bodyPr>
            <a:normAutofit/>
          </a:bodyPr>
          <a:lstStyle/>
          <a:p>
            <a:pPr marL="0" indent="0" algn="just">
              <a:buNone/>
            </a:pPr>
            <a:r>
              <a:rPr lang="ru-RU" sz="2000" dirty="0" smtClean="0"/>
              <a:t>    </a:t>
            </a:r>
            <a:endParaRPr lang="ru-RU" sz="2000" dirty="0"/>
          </a:p>
          <a:p>
            <a:pPr marL="0" indent="0" algn="ctr">
              <a:buNone/>
            </a:pPr>
            <a:r>
              <a:rPr lang="ru-RU" sz="1600" dirty="0" smtClean="0"/>
              <a:t> </a:t>
            </a:r>
            <a:r>
              <a:rPr lang="ru-RU" sz="2000" dirty="0" smtClean="0"/>
              <a:t>Сконструировать </a:t>
            </a:r>
            <a:r>
              <a:rPr lang="ru-RU" sz="2000" dirty="0"/>
              <a:t>многоуровневую многофункциональную предметно – развивающую среду для осуществления процесса развития творческой личности воспитанника на каждом из этапов его развития в дошкольном </a:t>
            </a:r>
            <a:r>
              <a:rPr lang="ru-RU" sz="2000" dirty="0" smtClean="0"/>
              <a:t>учреждении</a:t>
            </a:r>
            <a:r>
              <a:rPr lang="ru-RU" sz="2000" dirty="0"/>
              <a:t> </a:t>
            </a:r>
            <a:r>
              <a:rPr lang="ru-RU" sz="2000" dirty="0" smtClean="0"/>
              <a:t>и насыщение </a:t>
            </a:r>
            <a:r>
              <a:rPr lang="ru-RU" sz="2000" dirty="0"/>
              <a:t>окружающей среды компонентами, обеспечивающими развитие речи ребенка дошкольного возраста.</a:t>
            </a:r>
          </a:p>
          <a:p>
            <a:pPr marL="0" indent="0">
              <a:buNone/>
            </a:pPr>
            <a:endParaRPr lang="ru-RU" sz="2000" dirty="0"/>
          </a:p>
        </p:txBody>
      </p:sp>
    </p:spTree>
    <p:extLst>
      <p:ext uri="{BB962C8B-B14F-4D97-AF65-F5344CB8AC3E}">
        <p14:creationId xmlns:p14="http://schemas.microsoft.com/office/powerpoint/2010/main" val="84300476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800" b="1" dirty="0" smtClean="0"/>
              <a:t>Задачи:</a:t>
            </a:r>
            <a:endParaRPr lang="ru-RU" sz="2800" b="1" dirty="0"/>
          </a:p>
        </p:txBody>
      </p:sp>
      <p:sp>
        <p:nvSpPr>
          <p:cNvPr id="8" name="Объект 7"/>
          <p:cNvSpPr>
            <a:spLocks noGrp="1"/>
          </p:cNvSpPr>
          <p:nvPr>
            <p:ph idx="1"/>
          </p:nvPr>
        </p:nvSpPr>
        <p:spPr/>
        <p:txBody>
          <a:bodyPr>
            <a:normAutofit/>
          </a:bodyPr>
          <a:lstStyle/>
          <a:p>
            <a:pPr marL="0" indent="0" algn="just">
              <a:buNone/>
            </a:pPr>
            <a:r>
              <a:rPr lang="ru-RU" sz="2000" dirty="0" smtClean="0"/>
              <a:t>    </a:t>
            </a:r>
            <a:endParaRPr lang="ru-RU" sz="2000" dirty="0"/>
          </a:p>
          <a:p>
            <a:pPr marL="0" indent="0" algn="ctr">
              <a:buNone/>
            </a:pPr>
            <a:r>
              <a:rPr lang="ru-RU" sz="2000" dirty="0" smtClean="0"/>
              <a:t> </a:t>
            </a:r>
            <a:r>
              <a:rPr lang="ru-RU" sz="2000" dirty="0"/>
              <a:t>- обеспечение возможности восприятия и наблюдения за правильной речью;</a:t>
            </a:r>
          </a:p>
          <a:p>
            <a:pPr marL="0" indent="0" algn="ctr">
              <a:buNone/>
            </a:pPr>
            <a:r>
              <a:rPr lang="ru-RU" sz="2000" dirty="0"/>
              <a:t>- обеспечение богатства сенсорных представлений;</a:t>
            </a:r>
          </a:p>
          <a:p>
            <a:pPr marL="0" indent="0" algn="ctr">
              <a:buNone/>
            </a:pPr>
            <a:r>
              <a:rPr lang="ru-RU" sz="2000" dirty="0"/>
              <a:t>- обеспечение возможности самостоятельной индивидуальной речевой деятельности ребенка;</a:t>
            </a:r>
          </a:p>
          <a:p>
            <a:pPr marL="0" indent="0" algn="ctr">
              <a:buNone/>
            </a:pPr>
            <a:r>
              <a:rPr lang="ru-RU" sz="2000" dirty="0"/>
              <a:t>- обеспечение комфортного состояния ребенка в проявлении речевых реакций;</a:t>
            </a:r>
          </a:p>
          <a:p>
            <a:pPr marL="0" indent="0" algn="ctr">
              <a:buNone/>
            </a:pPr>
            <a:r>
              <a:rPr lang="ru-RU" sz="2000" dirty="0"/>
              <a:t>- обеспечение возможности исследования и экспериментирования в языковой системе.</a:t>
            </a:r>
          </a:p>
          <a:p>
            <a:pPr marL="0" indent="0" algn="ctr">
              <a:buNone/>
            </a:pPr>
            <a:endParaRPr lang="ru-RU" sz="2000" dirty="0"/>
          </a:p>
        </p:txBody>
      </p:sp>
    </p:spTree>
    <p:extLst>
      <p:ext uri="{BB962C8B-B14F-4D97-AF65-F5344CB8AC3E}">
        <p14:creationId xmlns:p14="http://schemas.microsoft.com/office/powerpoint/2010/main" val="251926362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800" b="1" dirty="0" smtClean="0"/>
              <a:t>Требование ФГОС к ПРС:</a:t>
            </a:r>
            <a:endParaRPr lang="ru-RU" sz="2800" b="1" dirty="0"/>
          </a:p>
        </p:txBody>
      </p:sp>
      <p:sp>
        <p:nvSpPr>
          <p:cNvPr id="8" name="Объект 7"/>
          <p:cNvSpPr>
            <a:spLocks noGrp="1"/>
          </p:cNvSpPr>
          <p:nvPr>
            <p:ph idx="1"/>
          </p:nvPr>
        </p:nvSpPr>
        <p:spPr/>
        <p:txBody>
          <a:bodyPr>
            <a:normAutofit fontScale="92500" lnSpcReduction="10000"/>
          </a:bodyPr>
          <a:lstStyle/>
          <a:p>
            <a:pPr marL="0" indent="0">
              <a:buNone/>
            </a:pPr>
            <a:r>
              <a:rPr lang="ru-RU" sz="1600" dirty="0" smtClean="0"/>
              <a:t>- </a:t>
            </a:r>
            <a:r>
              <a:rPr lang="ru-RU" sz="1600" b="1" dirty="0" err="1"/>
              <a:t>полифункциональна</a:t>
            </a:r>
            <a:r>
              <a:rPr lang="ru-RU" sz="1600" b="1" dirty="0"/>
              <a:t>: </a:t>
            </a:r>
            <a:r>
              <a:rPr lang="ru-RU" sz="1600" dirty="0"/>
              <a:t>предметная развивающая среда должна открывать перед детьми множество возможностей</a:t>
            </a:r>
          </a:p>
          <a:p>
            <a:pPr marL="0" indent="0">
              <a:buNone/>
            </a:pPr>
            <a:endParaRPr lang="ru-RU" sz="1600" dirty="0"/>
          </a:p>
          <a:p>
            <a:pPr marL="0" indent="0">
              <a:buNone/>
            </a:pPr>
            <a:r>
              <a:rPr lang="ru-RU" sz="1600" dirty="0"/>
              <a:t>- </a:t>
            </a:r>
            <a:r>
              <a:rPr lang="ru-RU" sz="1600" b="1" dirty="0"/>
              <a:t>трансформируемой: </a:t>
            </a:r>
            <a:r>
              <a:rPr lang="ru-RU" sz="1600" dirty="0"/>
              <a:t>данный принцип тесно связан с </a:t>
            </a:r>
            <a:r>
              <a:rPr lang="ru-RU" sz="1600" dirty="0" err="1"/>
              <a:t>полифункциональностью</a:t>
            </a:r>
            <a:r>
              <a:rPr lang="ru-RU" sz="1600" dirty="0"/>
              <a:t> предметной среды, т.е. предоставляет возможность изменений, позволяющих, по ситуации, вынести на первый план ту или иную функцию пространства (в отличие от монофункционального зонирования, жестко закрепляющего функции за определенным пространством);</a:t>
            </a:r>
          </a:p>
          <a:p>
            <a:pPr marL="0" indent="0">
              <a:buNone/>
            </a:pPr>
            <a:endParaRPr lang="ru-RU" sz="1600" dirty="0"/>
          </a:p>
          <a:p>
            <a:pPr marL="0" indent="0">
              <a:buNone/>
            </a:pPr>
            <a:r>
              <a:rPr lang="ru-RU" sz="1600" dirty="0"/>
              <a:t>- </a:t>
            </a:r>
            <a:r>
              <a:rPr lang="ru-RU" sz="1600" b="1" dirty="0"/>
              <a:t>вариативной</a:t>
            </a:r>
            <a:r>
              <a:rPr lang="ru-RU" sz="1600" dirty="0"/>
              <a:t>: предполагает периодическую сменяемость игрового материала, появление новых предметов, стимулирующих исследовательскую, познавательную, игровую, двигательную активность детей;</a:t>
            </a:r>
          </a:p>
          <a:p>
            <a:pPr marL="0" indent="0">
              <a:buNone/>
            </a:pPr>
            <a:endParaRPr lang="ru-RU" sz="1600" dirty="0"/>
          </a:p>
          <a:p>
            <a:pPr marL="0" indent="0">
              <a:buNone/>
            </a:pPr>
            <a:r>
              <a:rPr lang="ru-RU" sz="1600" dirty="0"/>
              <a:t>- </a:t>
            </a:r>
            <a:r>
              <a:rPr lang="ru-RU" sz="1600" b="1" dirty="0"/>
              <a:t>насыщенной: </a:t>
            </a:r>
            <a:r>
              <a:rPr lang="ru-RU" sz="1600" dirty="0"/>
              <a:t>среда соответствует содержанию образовательной программы, разработанной на основе одной из примерных программ, а также возрастным особенностям детей;</a:t>
            </a:r>
          </a:p>
          <a:p>
            <a:pPr marL="0" indent="0">
              <a:buNone/>
            </a:pPr>
            <a:endParaRPr lang="ru-RU" sz="1600" dirty="0"/>
          </a:p>
          <a:p>
            <a:pPr marL="0" indent="0">
              <a:buNone/>
            </a:pPr>
            <a:r>
              <a:rPr lang="ru-RU" sz="1600" dirty="0"/>
              <a:t>- </a:t>
            </a:r>
            <a:r>
              <a:rPr lang="ru-RU" sz="1600" b="1" dirty="0"/>
              <a:t>доступной: </a:t>
            </a:r>
            <a:r>
              <a:rPr lang="ru-RU" sz="1600" dirty="0"/>
              <a:t>среда обеспечивает свободный доступ детей к играм, игрушкам, материалам, пособиям;</a:t>
            </a:r>
          </a:p>
          <a:p>
            <a:pPr marL="0" indent="0">
              <a:buNone/>
            </a:pPr>
            <a:endParaRPr lang="ru-RU" sz="1600" dirty="0"/>
          </a:p>
          <a:p>
            <a:pPr marL="0" indent="0">
              <a:buNone/>
            </a:pPr>
            <a:r>
              <a:rPr lang="ru-RU" sz="1600" dirty="0"/>
              <a:t>-</a:t>
            </a:r>
            <a:r>
              <a:rPr lang="ru-RU" sz="1600" b="1" dirty="0"/>
              <a:t>безопасной: </a:t>
            </a:r>
            <a:r>
              <a:rPr lang="ru-RU" sz="1600" dirty="0"/>
              <a:t>среда предполагает соответствие ее элементов требованиям по обеспечению надежности и безопасности.</a:t>
            </a:r>
          </a:p>
        </p:txBody>
      </p:sp>
    </p:spTree>
    <p:extLst>
      <p:ext uri="{BB962C8B-B14F-4D97-AF65-F5344CB8AC3E}">
        <p14:creationId xmlns:p14="http://schemas.microsoft.com/office/powerpoint/2010/main" val="55444553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634082"/>
          </a:xfrm>
        </p:spPr>
        <p:txBody>
          <a:bodyPr>
            <a:normAutofit/>
          </a:bodyPr>
          <a:lstStyle/>
          <a:p>
            <a:r>
              <a:rPr lang="ru-RU" sz="2800" b="1" dirty="0" smtClean="0"/>
              <a:t>Речевой центр:</a:t>
            </a:r>
            <a:endParaRPr lang="ru-RU" sz="28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124744"/>
            <a:ext cx="7358592" cy="5518944"/>
          </a:xfrm>
          <a:ln w="38100">
            <a:solidFill>
              <a:schemeClr val="accent3">
                <a:lumMod val="50000"/>
              </a:schemeClr>
            </a:solidFill>
          </a:ln>
        </p:spPr>
      </p:pic>
    </p:spTree>
    <p:extLst>
      <p:ext uri="{BB962C8B-B14F-4D97-AF65-F5344CB8AC3E}">
        <p14:creationId xmlns:p14="http://schemas.microsoft.com/office/powerpoint/2010/main" val="314793128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8940" y="1196752"/>
            <a:ext cx="3960440" cy="2970330"/>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032" y="1268760"/>
            <a:ext cx="3960440" cy="2970330"/>
          </a:xfrm>
          <a:ln>
            <a:solidFill>
              <a:schemeClr val="accent3">
                <a:lumMod val="50000"/>
              </a:schemeClr>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160" y="3789040"/>
            <a:ext cx="3925008" cy="2943756"/>
          </a:xfrm>
          <a:prstGeom prst="rect">
            <a:avLst/>
          </a:prstGeom>
          <a:ln w="38100">
            <a:solidFill>
              <a:schemeClr val="accent3">
                <a:lumMod val="50000"/>
              </a:schemeClr>
            </a:solidFill>
          </a:ln>
        </p:spPr>
      </p:pic>
      <p:sp>
        <p:nvSpPr>
          <p:cNvPr id="3" name="Заголовок 2"/>
          <p:cNvSpPr>
            <a:spLocks noGrp="1"/>
          </p:cNvSpPr>
          <p:nvPr>
            <p:ph type="title"/>
          </p:nvPr>
        </p:nvSpPr>
        <p:spPr>
          <a:xfrm>
            <a:off x="285720" y="274638"/>
            <a:ext cx="8572560" cy="634082"/>
          </a:xfrm>
        </p:spPr>
        <p:txBody>
          <a:bodyPr>
            <a:normAutofit/>
          </a:bodyPr>
          <a:lstStyle/>
          <a:p>
            <a:r>
              <a:rPr lang="ru-RU" sz="2800" b="1" dirty="0" smtClean="0"/>
              <a:t>Дыхательная гимнастика</a:t>
            </a:r>
            <a:endParaRPr lang="ru-RU" sz="2800" b="1" dirty="0"/>
          </a:p>
        </p:txBody>
      </p:sp>
      <p:sp>
        <p:nvSpPr>
          <p:cNvPr id="4" name="Прямоугольник 3"/>
          <p:cNvSpPr/>
          <p:nvPr/>
        </p:nvSpPr>
        <p:spPr>
          <a:xfrm>
            <a:off x="251520" y="1124744"/>
            <a:ext cx="2664296" cy="38037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«Подуй на ватку»</a:t>
            </a:r>
            <a:endParaRPr lang="ru-RU" sz="1400" dirty="0">
              <a:solidFill>
                <a:schemeClr val="tx1"/>
              </a:solidFill>
              <a:latin typeface="Bookman Old Style" panose="02050604050505020204" pitchFamily="18" charset="0"/>
            </a:endParaRPr>
          </a:p>
        </p:txBody>
      </p:sp>
      <p:sp>
        <p:nvSpPr>
          <p:cNvPr id="9" name="Прямоугольник 8"/>
          <p:cNvSpPr/>
          <p:nvPr/>
        </p:nvSpPr>
        <p:spPr>
          <a:xfrm>
            <a:off x="5652120" y="1145080"/>
            <a:ext cx="3386220" cy="3600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«Сдуй насекомых с цветка»</a:t>
            </a:r>
            <a:r>
              <a:rPr lang="ru-RU" sz="1400" dirty="0" smtClean="0">
                <a:latin typeface="Bookman Old Style" panose="02050604050505020204" pitchFamily="18" charset="0"/>
              </a:rPr>
              <a:t> </a:t>
            </a:r>
            <a:endParaRPr lang="ru-RU" sz="1400" dirty="0">
              <a:latin typeface="Bookman Old Style" panose="02050604050505020204" pitchFamily="18" charset="0"/>
            </a:endParaRPr>
          </a:p>
        </p:txBody>
      </p:sp>
      <p:sp>
        <p:nvSpPr>
          <p:cNvPr id="10" name="Прямоугольник 9"/>
          <p:cNvSpPr/>
          <p:nvPr/>
        </p:nvSpPr>
        <p:spPr>
          <a:xfrm>
            <a:off x="4572000" y="6315917"/>
            <a:ext cx="2448272" cy="35146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«Ветерок»</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415592213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572560" cy="706090"/>
          </a:xfrm>
        </p:spPr>
        <p:txBody>
          <a:bodyPr>
            <a:normAutofit/>
          </a:bodyPr>
          <a:lstStyle/>
          <a:p>
            <a:r>
              <a:rPr lang="ru-RU" sz="2800" b="1" dirty="0" smtClean="0"/>
              <a:t>Игры на развитие мелкой моторики</a:t>
            </a:r>
            <a:endParaRPr lang="ru-RU" sz="2800"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1196752"/>
            <a:ext cx="3960440" cy="2970330"/>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032" y="1340768"/>
            <a:ext cx="3960440" cy="2970330"/>
          </a:xfrm>
          <a:ln w="38100">
            <a:solidFill>
              <a:schemeClr val="accent3">
                <a:lumMod val="50000"/>
              </a:schemeClr>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3772660"/>
            <a:ext cx="3925008" cy="2943756"/>
          </a:xfrm>
          <a:prstGeom prst="rect">
            <a:avLst/>
          </a:prstGeom>
          <a:ln w="38100">
            <a:solidFill>
              <a:schemeClr val="accent3">
                <a:lumMod val="50000"/>
              </a:schemeClr>
            </a:solidFill>
          </a:ln>
        </p:spPr>
      </p:pic>
      <p:sp>
        <p:nvSpPr>
          <p:cNvPr id="3" name="Прямоугольник 2"/>
          <p:cNvSpPr/>
          <p:nvPr/>
        </p:nvSpPr>
        <p:spPr>
          <a:xfrm>
            <a:off x="5435383" y="6165304"/>
            <a:ext cx="2232961" cy="38356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Игры с макаронами</a:t>
            </a:r>
            <a:endParaRPr lang="ru-RU" sz="1400" dirty="0">
              <a:solidFill>
                <a:schemeClr val="tx1"/>
              </a:solidFill>
              <a:latin typeface="Bookman Old Style" panose="02050604050505020204" pitchFamily="18" charset="0"/>
            </a:endParaRPr>
          </a:p>
        </p:txBody>
      </p:sp>
      <p:sp>
        <p:nvSpPr>
          <p:cNvPr id="4" name="Прямоугольник 3"/>
          <p:cNvSpPr/>
          <p:nvPr/>
        </p:nvSpPr>
        <p:spPr>
          <a:xfrm>
            <a:off x="6948264" y="4221088"/>
            <a:ext cx="2088232" cy="3600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Игры с прищепками</a:t>
            </a:r>
            <a:endParaRPr lang="ru-RU" sz="1400" dirty="0">
              <a:solidFill>
                <a:schemeClr val="tx1"/>
              </a:solidFill>
              <a:latin typeface="Bookman Old Style" panose="02050604050505020204" pitchFamily="18" charset="0"/>
            </a:endParaRPr>
          </a:p>
        </p:txBody>
      </p:sp>
      <p:sp>
        <p:nvSpPr>
          <p:cNvPr id="8" name="Прямоугольник 7"/>
          <p:cNvSpPr/>
          <p:nvPr/>
        </p:nvSpPr>
        <p:spPr>
          <a:xfrm>
            <a:off x="323528" y="1337645"/>
            <a:ext cx="2448272" cy="2880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«Шнуровка»</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21170075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8285" y="277091"/>
            <a:ext cx="4206949" cy="3155212"/>
          </a:xfrm>
          <a:ln w="38100">
            <a:solidFill>
              <a:schemeClr val="accent3">
                <a:lumMod val="50000"/>
              </a:schemeClr>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325468"/>
            <a:ext cx="4115110" cy="3086332"/>
          </a:xfrm>
          <a:ln w="38100">
            <a:solidFill>
              <a:schemeClr val="accent3">
                <a:lumMod val="50000"/>
              </a:schemeClr>
            </a:solid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3374740"/>
            <a:ext cx="4370962" cy="3278221"/>
          </a:xfrm>
          <a:prstGeom prst="rect">
            <a:avLst/>
          </a:prstGeom>
          <a:ln w="38100">
            <a:solidFill>
              <a:schemeClr val="accent3">
                <a:lumMod val="50000"/>
              </a:schemeClr>
            </a:solidFill>
          </a:ln>
        </p:spPr>
      </p:pic>
      <p:sp>
        <p:nvSpPr>
          <p:cNvPr id="2" name="Прямоугольник 1"/>
          <p:cNvSpPr/>
          <p:nvPr/>
        </p:nvSpPr>
        <p:spPr>
          <a:xfrm>
            <a:off x="6876256" y="3250584"/>
            <a:ext cx="2160240" cy="3224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Рисование на крупе</a:t>
            </a:r>
            <a:endParaRPr lang="ru-RU" sz="1400" dirty="0">
              <a:solidFill>
                <a:schemeClr val="tx1"/>
              </a:solidFill>
              <a:latin typeface="Bookman Old Style" panose="02050604050505020204" pitchFamily="18" charset="0"/>
            </a:endParaRPr>
          </a:p>
        </p:txBody>
      </p:sp>
      <p:sp>
        <p:nvSpPr>
          <p:cNvPr id="3" name="Прямоугольник 2"/>
          <p:cNvSpPr/>
          <p:nvPr/>
        </p:nvSpPr>
        <p:spPr>
          <a:xfrm>
            <a:off x="166255" y="277091"/>
            <a:ext cx="2245505" cy="34359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«Накорми Кузю»</a:t>
            </a:r>
            <a:endParaRPr lang="ru-RU" sz="1400" dirty="0">
              <a:solidFill>
                <a:schemeClr val="tx1"/>
              </a:solidFill>
              <a:latin typeface="Bookman Old Style" panose="02050604050505020204" pitchFamily="18" charset="0"/>
            </a:endParaRPr>
          </a:p>
        </p:txBody>
      </p:sp>
      <p:sp>
        <p:nvSpPr>
          <p:cNvPr id="4" name="Прямоугольник 3"/>
          <p:cNvSpPr/>
          <p:nvPr/>
        </p:nvSpPr>
        <p:spPr>
          <a:xfrm>
            <a:off x="4788024" y="6137499"/>
            <a:ext cx="3960440" cy="34364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1400" dirty="0" smtClean="0">
                <a:solidFill>
                  <a:schemeClr val="tx1"/>
                </a:solidFill>
                <a:latin typeface="Bookman Old Style" panose="02050604050505020204" pitchFamily="18" charset="0"/>
              </a:rPr>
              <a:t>Игра со счетными палочками «Домик»</a:t>
            </a:r>
            <a:endParaRPr lang="ru-RU" sz="14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66406990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Green">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Green</Template>
  <TotalTime>628</TotalTime>
  <Words>589</Words>
  <Application>Microsoft Office PowerPoint</Application>
  <PresentationFormat>Экран (4:3)</PresentationFormat>
  <Paragraphs>64</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Green</vt:lpstr>
      <vt:lpstr>Тема "Организация предметно-развивающей среды в группе раннего возраста, как одно из условий развития речи детей"</vt:lpstr>
      <vt:lpstr>Актуальность ПРС:</vt:lpstr>
      <vt:lpstr>Цель:</vt:lpstr>
      <vt:lpstr>Задачи:</vt:lpstr>
      <vt:lpstr>Требование ФГОС к ПРС:</vt:lpstr>
      <vt:lpstr>Речевой центр:</vt:lpstr>
      <vt:lpstr>Дыхательная гимнастика</vt:lpstr>
      <vt:lpstr>Игры на развитие мелкой моторики</vt:lpstr>
      <vt:lpstr>Презентация PowerPoint</vt:lpstr>
      <vt:lpstr>«Волшебная полянка»</vt:lpstr>
      <vt:lpstr>Пальчиковые игры</vt:lpstr>
      <vt:lpstr>Презентация PowerPoint</vt:lpstr>
      <vt:lpstr>Центр сенсорного развития</vt:lpstr>
      <vt:lpstr>Театрализованный центр</vt:lpstr>
      <vt:lpstr>Театрализованная деятельность</vt:lpstr>
      <vt:lpstr>Центр ряженья. </vt:lpstr>
      <vt:lpstr>Центр «Мир книги»</vt:lpstr>
      <vt:lpstr>Заключение:</vt:lpstr>
      <vt:lpstr>Спасибо за внимание.</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"Организация предметно-развивающей среды в группе раннего возраста, как одно из условий развития речи детей"</dc:title>
  <dc:subject>Шаблон PowerPoint</dc:subject>
  <dc:creator>ADMIN</dc:creator>
  <dc:description>http://freeppt.ru - Презентации по культуре и искусству. Шаблоны для презентаций</dc:description>
  <cp:lastModifiedBy>ADMIN</cp:lastModifiedBy>
  <cp:revision>37</cp:revision>
  <dcterms:created xsi:type="dcterms:W3CDTF">2017-10-25T02:57:51Z</dcterms:created>
  <dcterms:modified xsi:type="dcterms:W3CDTF">2017-11-17T17:31:31Z</dcterms:modified>
</cp:coreProperties>
</file>