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7" r:id="rId10"/>
    <p:sldId id="269" r:id="rId11"/>
    <p:sldId id="270" r:id="rId12"/>
    <p:sldId id="271" r:id="rId13"/>
    <p:sldId id="272" r:id="rId14"/>
    <p:sldId id="298" r:id="rId15"/>
    <p:sldId id="273" r:id="rId16"/>
    <p:sldId id="274" r:id="rId17"/>
    <p:sldId id="275" r:id="rId18"/>
    <p:sldId id="277" r:id="rId19"/>
    <p:sldId id="301" r:id="rId20"/>
    <p:sldId id="300" r:id="rId21"/>
    <p:sldId id="304" r:id="rId22"/>
    <p:sldId id="305" r:id="rId23"/>
    <p:sldId id="280" r:id="rId24"/>
    <p:sldId id="281" r:id="rId25"/>
    <p:sldId id="306" r:id="rId26"/>
    <p:sldId id="282" r:id="rId27"/>
    <p:sldId id="284" r:id="rId28"/>
    <p:sldId id="286" r:id="rId29"/>
    <p:sldId id="297" r:id="rId30"/>
    <p:sldId id="285" r:id="rId31"/>
    <p:sldId id="287" r:id="rId32"/>
    <p:sldId id="310" r:id="rId33"/>
    <p:sldId id="288" r:id="rId34"/>
    <p:sldId id="296" r:id="rId35"/>
    <p:sldId id="289" r:id="rId36"/>
    <p:sldId id="290" r:id="rId37"/>
    <p:sldId id="294" r:id="rId38"/>
    <p:sldId id="293" r:id="rId39"/>
    <p:sldId id="291" r:id="rId40"/>
    <p:sldId id="302" r:id="rId41"/>
    <p:sldId id="303" r:id="rId42"/>
    <p:sldId id="299" r:id="rId43"/>
    <p:sldId id="307" r:id="rId44"/>
    <p:sldId id="309" r:id="rId45"/>
    <p:sldId id="292" r:id="rId46"/>
    <p:sldId id="258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91" autoAdjust="0"/>
    <p:restoredTop sz="94660"/>
  </p:normalViewPr>
  <p:slideViewPr>
    <p:cSldViewPr>
      <p:cViewPr varScale="1">
        <p:scale>
          <a:sx n="69" d="100"/>
          <a:sy n="69" d="100"/>
        </p:scale>
        <p:origin x="-136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13.08.2017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13.08.2017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13.08.2017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13.08.2017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12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11" Type="http://schemas.openxmlformats.org/officeDocument/2006/relationships/image" Target="../media/image4.png"/><Relationship Id="rId5" Type="http://schemas.openxmlformats.org/officeDocument/2006/relationships/theme" Target="../theme/theme1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 userDrawn="1"/>
        </p:nvSpPr>
        <p:spPr>
          <a:xfrm>
            <a:off x="7308304" y="188640"/>
            <a:ext cx="1584176" cy="6530860"/>
          </a:xfrm>
          <a:prstGeom prst="roundRect">
            <a:avLst/>
          </a:prstGeom>
          <a:solidFill>
            <a:schemeClr val="tx2">
              <a:lumMod val="20000"/>
              <a:lumOff val="80000"/>
              <a:alpha val="62000"/>
            </a:schemeClr>
          </a:solidFill>
          <a:ln w="60325"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Скругленный прямоугольник 8"/>
          <p:cNvSpPr/>
          <p:nvPr userDrawn="1"/>
        </p:nvSpPr>
        <p:spPr>
          <a:xfrm>
            <a:off x="179512" y="260648"/>
            <a:ext cx="6984776" cy="6320353"/>
          </a:xfrm>
          <a:prstGeom prst="round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 w="6032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5496" y="6581001"/>
            <a:ext cx="15951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http://mykids.ucoz.ru/</a:t>
            </a:r>
            <a:endParaRPr lang="uk-UA" sz="1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Рисунок 9" descr="C:\Users\Lidia\Desktop\МК Фокина ШАБЛОНЫ\осн здор\девочка.jpg"/>
          <p:cNvPicPr/>
          <p:nvPr userDrawn="1"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1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73901" y="692696"/>
            <a:ext cx="1115720" cy="16531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C:\Users\Lidia\Desktop\МК Фокина ШАБЛОНЫ\осн здор\девочка.jpg"/>
          <p:cNvPicPr/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61667" l="38462" r="640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808" t="1667" r="38076" b="40667"/>
          <a:stretch/>
        </p:blipFill>
        <p:spPr bwMode="auto">
          <a:xfrm>
            <a:off x="7510518" y="4653136"/>
            <a:ext cx="1242486" cy="17338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C:\Users\Lidia\Desktop\МК Фокина ШАБЛОНЫ\осн здор\девочка.jpg"/>
          <p:cNvPicPr/>
          <p:nvPr userDrawn="1"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91762" y="2793710"/>
            <a:ext cx="1417259" cy="12542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28296" y="476672"/>
            <a:ext cx="6419968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МБДОУ «Детский сад «Сказка» города Николаевска» Николаевского муниципального района Волгоградской области</a:t>
            </a:r>
          </a:p>
          <a:p>
            <a:endParaRPr lang="ru-RU" sz="1400" b="1" dirty="0" smtClean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sz="1400" b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r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Утверждено:</a:t>
            </a:r>
          </a:p>
          <a:p>
            <a:pPr algn="r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Заведующий МБДОУ «Сказка»</a:t>
            </a:r>
          </a:p>
          <a:p>
            <a:pPr algn="r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______________ Т.В. </a:t>
            </a:r>
            <a:r>
              <a:rPr lang="ru-RU" sz="1400" b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Меденцова</a:t>
            </a:r>
            <a:endParaRPr lang="ru-RU" sz="1400" b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sz="1600" b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endParaRPr lang="uk-UA" sz="1600" b="1" dirty="0">
              <a:solidFill>
                <a:schemeClr val="accent1">
                  <a:lumMod val="75000"/>
                </a:schemeClr>
              </a:solidFill>
              <a:latin typeface="AGCrownStyle" pitchFamily="2" charset="0"/>
            </a:endParaRPr>
          </a:p>
        </p:txBody>
      </p:sp>
      <p:sp>
        <p:nvSpPr>
          <p:cNvPr id="6" name="Заголовок 3"/>
          <p:cNvSpPr txBox="1">
            <a:spLocks noGrp="1"/>
          </p:cNvSpPr>
          <p:nvPr>
            <p:ph type="subTitle" idx="1"/>
          </p:nvPr>
        </p:nvSpPr>
        <p:spPr>
          <a:xfrm>
            <a:off x="179512" y="2420888"/>
            <a:ext cx="7056784" cy="230832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cap="none" dirty="0" smtClean="0">
                <a:ln w="11430">
                  <a:solidFill>
                    <a:schemeClr val="tx1"/>
                  </a:solidFill>
                </a:ln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  <a:cs typeface="+mn-cs"/>
              </a:rPr>
              <a:t>«За здоровьем в детский сад»</a:t>
            </a:r>
          </a:p>
          <a:p>
            <a:pPr algn="ctr"/>
            <a:r>
              <a:rPr lang="ru-RU" sz="1600" cap="none" dirty="0">
                <a:ln w="11430"/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(Проект эффективного взаимодействия воспитателей c родителями при осуществлении физкультурно-оздоровительной работы с детьми.)  </a:t>
            </a:r>
            <a:br>
              <a:rPr lang="ru-RU" sz="1600" cap="none" dirty="0">
                <a:ln w="11430"/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1600" cap="none" dirty="0">
                <a:ln w="11430"/>
                <a:solidFill>
                  <a:srgbClr val="C00000"/>
                </a:solidFill>
                <a:latin typeface="Bookman Old Style" panose="02050604050505020204" pitchFamily="18" charset="0"/>
              </a:rPr>
              <a:t/>
            </a:r>
            <a:br>
              <a:rPr lang="ru-RU" sz="1600" cap="none" dirty="0">
                <a:ln w="11430"/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endParaRPr lang="ru-RU" sz="1600" cap="none" dirty="0">
              <a:ln w="11430"/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Подзаголовок 4"/>
          <p:cNvSpPr txBox="1">
            <a:spLocks/>
          </p:cNvSpPr>
          <p:nvPr/>
        </p:nvSpPr>
        <p:spPr>
          <a:xfrm>
            <a:off x="528296" y="4608729"/>
            <a:ext cx="6575239" cy="129266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  <a:defRPr/>
            </a:pPr>
            <a:endParaRPr lang="ru-RU" sz="1800" b="1" dirty="0" smtClean="0">
              <a:solidFill>
                <a:schemeClr val="tx2"/>
              </a:solidFill>
              <a:latin typeface="AGCrownStyle" pitchFamily="2" charset="0"/>
            </a:endParaRPr>
          </a:p>
          <a:p>
            <a:pPr algn="r">
              <a:spcBef>
                <a:spcPts val="0"/>
              </a:spcBef>
              <a:defRPr/>
            </a:pPr>
            <a:endParaRPr lang="ru-RU" sz="1800" b="1" dirty="0">
              <a:solidFill>
                <a:schemeClr val="tx2"/>
              </a:solidFill>
              <a:latin typeface="Bookman Old Style" panose="02050604050505020204" pitchFamily="18" charset="0"/>
            </a:endParaRPr>
          </a:p>
          <a:p>
            <a:pPr algn="r">
              <a:spcBef>
                <a:spcPts val="0"/>
              </a:spcBef>
              <a:defRPr/>
            </a:pPr>
            <a:r>
              <a:rPr lang="ru-RU" sz="1400" b="1" dirty="0" smtClean="0">
                <a:solidFill>
                  <a:schemeClr val="tx2"/>
                </a:solidFill>
                <a:latin typeface="Bookman Old Style" panose="02050604050505020204" pitchFamily="18" charset="0"/>
              </a:rPr>
              <a:t>Подготовила: </a:t>
            </a:r>
          </a:p>
          <a:p>
            <a:pPr algn="r">
              <a:spcBef>
                <a:spcPts val="0"/>
              </a:spcBef>
              <a:defRPr/>
            </a:pPr>
            <a:r>
              <a:rPr lang="ru-RU" sz="1400" b="1" dirty="0" smtClean="0">
                <a:solidFill>
                  <a:schemeClr val="tx2"/>
                </a:solidFill>
                <a:latin typeface="Bookman Old Style" panose="02050604050505020204" pitchFamily="18" charset="0"/>
              </a:rPr>
              <a:t>воспитатель </a:t>
            </a:r>
            <a:r>
              <a:rPr lang="en-US" sz="1400" b="1" dirty="0" smtClean="0">
                <a:solidFill>
                  <a:schemeClr val="tx2"/>
                </a:solidFill>
                <a:latin typeface="Bookman Old Style" panose="02050604050505020204" pitchFamily="18" charset="0"/>
              </a:rPr>
              <a:t>I</a:t>
            </a:r>
            <a:r>
              <a:rPr lang="ru-RU" sz="1400" b="1" dirty="0" smtClean="0">
                <a:solidFill>
                  <a:schemeClr val="tx2"/>
                </a:solidFill>
                <a:latin typeface="Bookman Old Style" panose="02050604050505020204" pitchFamily="18" charset="0"/>
              </a:rPr>
              <a:t> квалификационной категории</a:t>
            </a:r>
          </a:p>
          <a:p>
            <a:pPr algn="r">
              <a:spcBef>
                <a:spcPts val="0"/>
              </a:spcBef>
              <a:defRPr/>
            </a:pPr>
            <a:r>
              <a:rPr lang="ru-RU" sz="1400" b="1" i="1" dirty="0" smtClean="0">
                <a:solidFill>
                  <a:schemeClr val="tx2"/>
                </a:solidFill>
                <a:latin typeface="Bookman Old Style" panose="02050604050505020204" pitchFamily="18" charset="0"/>
              </a:rPr>
              <a:t>Кутепова Наталья Владимировна</a:t>
            </a:r>
            <a:endParaRPr lang="ru-RU" sz="1400" i="1" dirty="0" smtClean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61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91064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Bookman Old Style" panose="02050604050505020204" pitchFamily="18" charset="0"/>
              </a:rPr>
              <a:t>Традиционные методы </a:t>
            </a:r>
            <a:r>
              <a:rPr lang="ru-RU" sz="3200" b="1" dirty="0" smtClean="0">
                <a:latin typeface="Bookman Old Style" panose="02050604050505020204" pitchFamily="18" charset="0"/>
              </a:rPr>
              <a:t>закаливания:</a:t>
            </a:r>
            <a:endParaRPr lang="ru-RU" sz="3200" b="1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600200"/>
            <a:ext cx="6336704" cy="4525963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ru-RU" sz="1600" dirty="0" smtClean="0">
                <a:latin typeface="Bookman Old Style" panose="02050604050505020204" pitchFamily="18" charset="0"/>
              </a:rPr>
              <a:t>Утренняя гимнастика.</a:t>
            </a:r>
          </a:p>
          <a:p>
            <a:pPr>
              <a:buFont typeface="+mj-lt"/>
              <a:buAutoNum type="arabicPeriod"/>
            </a:pPr>
            <a:r>
              <a:rPr lang="ru-RU" sz="1600" dirty="0" smtClean="0">
                <a:latin typeface="Bookman Old Style" panose="02050604050505020204" pitchFamily="18" charset="0"/>
              </a:rPr>
              <a:t>Одежда </a:t>
            </a:r>
            <a:r>
              <a:rPr lang="ru-RU" sz="1600" dirty="0">
                <a:latin typeface="Bookman Old Style" panose="02050604050505020204" pitchFamily="18" charset="0"/>
              </a:rPr>
              <a:t>в группе и на улице по </a:t>
            </a:r>
            <a:r>
              <a:rPr lang="ru-RU" sz="1600" dirty="0" smtClean="0">
                <a:latin typeface="Bookman Old Style" panose="02050604050505020204" pitchFamily="18" charset="0"/>
              </a:rPr>
              <a:t>погоде.</a:t>
            </a:r>
          </a:p>
          <a:p>
            <a:pPr>
              <a:buFont typeface="+mj-lt"/>
              <a:buAutoNum type="arabicPeriod"/>
            </a:pPr>
            <a:r>
              <a:rPr lang="ru-RU" sz="1600" dirty="0" smtClean="0">
                <a:latin typeface="Bookman Old Style" panose="02050604050505020204" pitchFamily="18" charset="0"/>
              </a:rPr>
              <a:t>Прогулки </a:t>
            </a:r>
            <a:r>
              <a:rPr lang="ru-RU" sz="1600" dirty="0">
                <a:latin typeface="Bookman Old Style" panose="02050604050505020204" pitchFamily="18" charset="0"/>
              </a:rPr>
              <a:t>каждый день с подвижными </a:t>
            </a:r>
            <a:r>
              <a:rPr lang="ru-RU" sz="1600" dirty="0" smtClean="0">
                <a:latin typeface="Bookman Old Style" panose="02050604050505020204" pitchFamily="18" charset="0"/>
              </a:rPr>
              <a:t>играми.</a:t>
            </a:r>
          </a:p>
          <a:p>
            <a:pPr>
              <a:buFont typeface="+mj-lt"/>
              <a:buAutoNum type="arabicPeriod"/>
            </a:pPr>
            <a:r>
              <a:rPr lang="ru-RU" sz="1600" dirty="0" smtClean="0">
                <a:latin typeface="Bookman Old Style" panose="02050604050505020204" pitchFamily="18" charset="0"/>
              </a:rPr>
              <a:t>Сон </a:t>
            </a:r>
            <a:r>
              <a:rPr lang="ru-RU" sz="1600" dirty="0">
                <a:latin typeface="Bookman Old Style" panose="02050604050505020204" pitchFamily="18" charset="0"/>
              </a:rPr>
              <a:t>без маек </a:t>
            </a:r>
            <a:r>
              <a:rPr lang="ru-RU" sz="1600" i="1" dirty="0">
                <a:latin typeface="Bookman Old Style" panose="02050604050505020204" pitchFamily="18" charset="0"/>
              </a:rPr>
              <a:t>(с учетом температуры воздуха в группе и пожеланиями родителей</a:t>
            </a:r>
            <a:r>
              <a:rPr lang="ru-RU" sz="1600" i="1" dirty="0" smtClean="0">
                <a:latin typeface="Bookman Old Style" panose="02050604050505020204" pitchFamily="18" charset="0"/>
              </a:rPr>
              <a:t>).</a:t>
            </a:r>
          </a:p>
          <a:p>
            <a:pPr>
              <a:buFont typeface="+mj-lt"/>
              <a:buAutoNum type="arabicPeriod"/>
            </a:pPr>
            <a:r>
              <a:rPr lang="ru-RU" sz="1600" dirty="0" smtClean="0">
                <a:latin typeface="Bookman Old Style" panose="02050604050505020204" pitchFamily="18" charset="0"/>
              </a:rPr>
              <a:t>Хождение </a:t>
            </a:r>
            <a:r>
              <a:rPr lang="ru-RU" sz="1600" dirty="0">
                <a:latin typeface="Bookman Old Style" panose="02050604050505020204" pitchFamily="18" charset="0"/>
              </a:rPr>
              <a:t>босиком до и после </a:t>
            </a:r>
            <a:r>
              <a:rPr lang="ru-RU" sz="1600" dirty="0" smtClean="0">
                <a:latin typeface="Bookman Old Style" panose="02050604050505020204" pitchFamily="18" charset="0"/>
              </a:rPr>
              <a:t>сна.</a:t>
            </a:r>
          </a:p>
          <a:p>
            <a:pPr>
              <a:buFont typeface="+mj-lt"/>
              <a:buAutoNum type="arabicPeriod"/>
            </a:pPr>
            <a:r>
              <a:rPr lang="ru-RU" sz="1600" dirty="0" smtClean="0">
                <a:latin typeface="Bookman Old Style" panose="02050604050505020204" pitchFamily="18" charset="0"/>
              </a:rPr>
              <a:t>Гимнастика </a:t>
            </a:r>
            <a:r>
              <a:rPr lang="ru-RU" sz="1600" dirty="0">
                <a:latin typeface="Bookman Old Style" panose="02050604050505020204" pitchFamily="18" charset="0"/>
              </a:rPr>
              <a:t>и хождение по ребристым </a:t>
            </a:r>
            <a:r>
              <a:rPr lang="ru-RU" sz="1600" dirty="0" smtClean="0">
                <a:latin typeface="Bookman Old Style" panose="02050604050505020204" pitchFamily="18" charset="0"/>
              </a:rPr>
              <a:t>дорожкам.</a:t>
            </a:r>
          </a:p>
          <a:p>
            <a:pPr>
              <a:buFont typeface="+mj-lt"/>
              <a:buAutoNum type="arabicPeriod"/>
            </a:pPr>
            <a:r>
              <a:rPr lang="ru-RU" sz="1600" dirty="0" smtClean="0">
                <a:latin typeface="Bookman Old Style" panose="02050604050505020204" pitchFamily="18" charset="0"/>
              </a:rPr>
              <a:t>Фитонциды </a:t>
            </a:r>
            <a:r>
              <a:rPr lang="ru-RU" sz="1600" dirty="0">
                <a:latin typeface="Bookman Old Style" panose="02050604050505020204" pitchFamily="18" charset="0"/>
              </a:rPr>
              <a:t>– лук, </a:t>
            </a:r>
            <a:r>
              <a:rPr lang="ru-RU" sz="1600" dirty="0" smtClean="0">
                <a:latin typeface="Bookman Old Style" panose="02050604050505020204" pitchFamily="18" charset="0"/>
              </a:rPr>
              <a:t>чеснок.</a:t>
            </a:r>
          </a:p>
          <a:p>
            <a:pPr>
              <a:buFont typeface="+mj-lt"/>
              <a:buAutoNum type="arabicPeriod"/>
            </a:pPr>
            <a:r>
              <a:rPr lang="ru-RU" sz="1600" dirty="0" smtClean="0">
                <a:latin typeface="Bookman Old Style" panose="02050604050505020204" pitchFamily="18" charset="0"/>
              </a:rPr>
              <a:t>Умывание </a:t>
            </a:r>
            <a:r>
              <a:rPr lang="ru-RU" sz="1600" dirty="0">
                <a:latin typeface="Bookman Old Style" panose="02050604050505020204" pitchFamily="18" charset="0"/>
              </a:rPr>
              <a:t>холодной водой.</a:t>
            </a:r>
          </a:p>
          <a:p>
            <a:endParaRPr lang="ru-RU" sz="16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92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7920880" cy="634082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Bookman Old Style" panose="02050604050505020204" pitchFamily="18" charset="0"/>
              </a:rPr>
              <a:t>Традиционные методы </a:t>
            </a:r>
            <a:r>
              <a:rPr lang="ru-RU" sz="2800" b="1" dirty="0" smtClean="0">
                <a:latin typeface="Bookman Old Style" panose="02050604050505020204" pitchFamily="18" charset="0"/>
              </a:rPr>
              <a:t>закаливания:</a:t>
            </a:r>
            <a:endParaRPr lang="ru-RU" sz="2800" b="1" dirty="0">
              <a:latin typeface="Bookman Old Style" panose="0205060405050502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32" y="908720"/>
            <a:ext cx="3707904" cy="2780928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3779912" y="1268760"/>
            <a:ext cx="2592288" cy="2794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ookman Old Style" panose="02050604050505020204" pitchFamily="18" charset="0"/>
              </a:rPr>
              <a:t>«Дорожки здоровья»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32" y="3861048"/>
            <a:ext cx="3707904" cy="2780928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515" y="1988840"/>
            <a:ext cx="3552394" cy="2664296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3923928" y="4656615"/>
            <a:ext cx="3140981" cy="284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ookman Old Style" panose="02050604050505020204" pitchFamily="18" charset="0"/>
              </a:rPr>
              <a:t>Умывание прохладной водой.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12515" y="6093296"/>
            <a:ext cx="3291733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ookman Old Style" panose="02050604050505020204" pitchFamily="18" charset="0"/>
              </a:rPr>
              <a:t>Гимнастика после сна «</a:t>
            </a:r>
            <a:r>
              <a:rPr lang="ru-RU" sz="1200" b="1" dirty="0" err="1" smtClean="0">
                <a:latin typeface="Bookman Old Style" panose="02050604050505020204" pitchFamily="18" charset="0"/>
              </a:rPr>
              <a:t>Потягушки</a:t>
            </a:r>
            <a:r>
              <a:rPr lang="ru-RU" sz="1200" b="1" dirty="0" smtClean="0">
                <a:latin typeface="Bookman Old Style" panose="02050604050505020204" pitchFamily="18" charset="0"/>
              </a:rPr>
              <a:t>»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49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71" y="764704"/>
            <a:ext cx="3655793" cy="2741844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3131840" y="1061737"/>
            <a:ext cx="3910511" cy="2700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ookman Old Style" panose="02050604050505020204" pitchFamily="18" charset="0"/>
              </a:rPr>
              <a:t>Прогулки с физическими упражнениями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51" y="3627712"/>
            <a:ext cx="3817801" cy="2736304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2699792" y="6021289"/>
            <a:ext cx="4104456" cy="3427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ookman Old Style" panose="02050604050505020204" pitchFamily="18" charset="0"/>
              </a:rPr>
              <a:t>Самостоятельная двигательная деятельность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376" y="1844824"/>
            <a:ext cx="3744415" cy="2880320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3355376" y="4437112"/>
            <a:ext cx="3744415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ookman Old Style" panose="02050604050505020204" pitchFamily="18" charset="0"/>
              </a:rPr>
              <a:t>Утренняя гимнастика в игровой форме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45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8244408" cy="693077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Bookman Old Style" panose="02050604050505020204" pitchFamily="18" charset="0"/>
              </a:rPr>
              <a:t>Нетрадиционные </a:t>
            </a:r>
            <a:r>
              <a:rPr lang="ru-RU" sz="2800" b="1" dirty="0">
                <a:latin typeface="Bookman Old Style" panose="02050604050505020204" pitchFamily="18" charset="0"/>
              </a:rPr>
              <a:t>методы </a:t>
            </a:r>
            <a:r>
              <a:rPr lang="ru-RU" sz="2800" b="1" dirty="0" smtClean="0">
                <a:latin typeface="Bookman Old Style" panose="02050604050505020204" pitchFamily="18" charset="0"/>
              </a:rPr>
              <a:t>закаливания:</a:t>
            </a:r>
            <a:endParaRPr lang="ru-RU" sz="2800" b="1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096" y="2204864"/>
            <a:ext cx="3495904" cy="2525554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4139952" y="1988841"/>
            <a:ext cx="2933048" cy="2160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ookman Old Style" panose="02050604050505020204" pitchFamily="18" charset="0"/>
              </a:rPr>
              <a:t>Оздоровительная игра «Скачки»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37" y="3717033"/>
            <a:ext cx="3546138" cy="2659604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3577096" y="5949280"/>
            <a:ext cx="3083136" cy="24968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ookman Old Style" panose="02050604050505020204" pitchFamily="18" charset="0"/>
              </a:rPr>
              <a:t>Оздоровительная игра «Цапля»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88" y="886408"/>
            <a:ext cx="3515882" cy="2636912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3707905" y="1268760"/>
            <a:ext cx="2808312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ookman Old Style" panose="02050604050505020204" pitchFamily="18" charset="0"/>
              </a:rPr>
              <a:t>Оздоровительная игра «Уши»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28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37" y="764704"/>
            <a:ext cx="3696350" cy="2772262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887" y="1988841"/>
            <a:ext cx="3552394" cy="2664296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3842405" y="1052736"/>
            <a:ext cx="2025739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ookman Old Style" panose="02050604050505020204" pitchFamily="18" charset="0"/>
              </a:rPr>
              <a:t>Массаж спины 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44007" y="4365103"/>
            <a:ext cx="2327243" cy="2880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err="1" smtClean="0">
                <a:latin typeface="Bookman Old Style" panose="02050604050505020204" pitchFamily="18" charset="0"/>
              </a:rPr>
              <a:t>Массажер</a:t>
            </a:r>
            <a:r>
              <a:rPr lang="ru-RU" sz="1200" b="1" dirty="0" smtClean="0">
                <a:latin typeface="Bookman Old Style" panose="02050604050505020204" pitchFamily="18" charset="0"/>
              </a:rPr>
              <a:t> для ладошек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83" y="3717032"/>
            <a:ext cx="3515883" cy="2636912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3059832" y="5265204"/>
            <a:ext cx="4248472" cy="2160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Bookman Old Style" panose="02050604050505020204" pitchFamily="18" charset="0"/>
              </a:rPr>
              <a:t>«Чувствительные </a:t>
            </a:r>
            <a:r>
              <a:rPr lang="ru-RU" sz="1200" b="1" dirty="0" smtClean="0">
                <a:latin typeface="Bookman Old Style" panose="02050604050505020204" pitchFamily="18" charset="0"/>
              </a:rPr>
              <a:t>ладошки» /ледяные кубики/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8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91064" cy="63408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Bookman Old Style" panose="02050604050505020204" pitchFamily="18" charset="0"/>
              </a:rPr>
              <a:t>Игры, которые лечат:</a:t>
            </a:r>
            <a:endParaRPr lang="ru-RU" sz="2800" b="1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600200"/>
            <a:ext cx="633670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600" dirty="0">
              <a:latin typeface="Bookman Old Style" panose="02050604050505020204" pitchFamily="18" charset="0"/>
            </a:endParaRPr>
          </a:p>
          <a:p>
            <a:endParaRPr lang="ru-RU" sz="1600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06" y="908720"/>
            <a:ext cx="3480387" cy="2610290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843" y="1012985"/>
            <a:ext cx="3816424" cy="2862318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18" y="3733330"/>
            <a:ext cx="3389329" cy="2541997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629033"/>
            <a:ext cx="3528392" cy="2646294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611560" y="6275328"/>
            <a:ext cx="2448273" cy="2500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ookman Old Style" panose="02050604050505020204" pitchFamily="18" charset="0"/>
              </a:rPr>
              <a:t>Упражнение «Снежинка»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39951" y="1012985"/>
            <a:ext cx="2448273" cy="255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ookman Old Style" panose="02050604050505020204" pitchFamily="18" charset="0"/>
              </a:rPr>
              <a:t>Упражнение «Пушинка»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55577" y="3284984"/>
            <a:ext cx="2304256" cy="2340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ookman Old Style" panose="02050604050505020204" pitchFamily="18" charset="0"/>
              </a:rPr>
              <a:t>Упражнение «Снегопад»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72001" y="6021288"/>
            <a:ext cx="2016224" cy="2540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err="1" smtClean="0">
                <a:latin typeface="Bookman Old Style" panose="02050604050505020204" pitchFamily="18" charset="0"/>
              </a:rPr>
              <a:t>Ароматотерапия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33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91064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Bookman Old Style" panose="02050604050505020204" pitchFamily="18" charset="0"/>
              </a:rPr>
              <a:t>Игровая терапия: </a:t>
            </a:r>
            <a:br>
              <a:rPr lang="ru-RU" sz="2800" b="1" dirty="0" smtClean="0">
                <a:latin typeface="Bookman Old Style" panose="02050604050505020204" pitchFamily="18" charset="0"/>
              </a:rPr>
            </a:br>
            <a:r>
              <a:rPr lang="ru-RU" sz="1200" b="1" dirty="0" smtClean="0">
                <a:latin typeface="Bookman Old Style" panose="02050604050505020204" pitchFamily="18" charset="0"/>
              </a:rPr>
              <a:t>/Упражнения на поверхности воды и песка, связанные с тактильно – кинестетической чувствительностью, снятием эмоционального напряжения/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1438335"/>
            <a:ext cx="3348372" cy="2511279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4077072"/>
            <a:ext cx="3348372" cy="2511279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420888"/>
            <a:ext cx="3317354" cy="2488016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3995936" y="4908904"/>
            <a:ext cx="2808312" cy="2482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ookman Old Style" panose="02050604050505020204" pitchFamily="18" charset="0"/>
              </a:rPr>
              <a:t>«Поймай морских животных»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91880" y="6237313"/>
            <a:ext cx="3312368" cy="2160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ookman Old Style" panose="02050604050505020204" pitchFamily="18" charset="0"/>
              </a:rPr>
              <a:t>Разыгрывание сказки «Лиса и заяц»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19872" y="1628800"/>
            <a:ext cx="2018717" cy="2160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ookman Old Style" panose="02050604050505020204" pitchFamily="18" charset="0"/>
              </a:rPr>
              <a:t>«Найди игрушку»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09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7596336" cy="99412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Bookman Old Style" panose="02050604050505020204" pitchFamily="18" charset="0"/>
              </a:rPr>
              <a:t>Упражнения для профилактики, коррекции плоскостопия: </a:t>
            </a:r>
            <a:endParaRPr lang="ru-RU" sz="2400" b="1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3816424" cy="2862318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843" y="3501008"/>
            <a:ext cx="3899925" cy="2924943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3707904" y="1484784"/>
            <a:ext cx="2232248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ookman Old Style" panose="02050604050505020204" pitchFamily="18" charset="0"/>
              </a:rPr>
              <a:t>«Поиграем с мячиками»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6021288"/>
            <a:ext cx="3024336" cy="27420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ookman Old Style" panose="02050604050505020204" pitchFamily="18" charset="0"/>
              </a:rPr>
              <a:t>«Вот как пляшет наш большак»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52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91064" cy="85010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Bookman Old Style" panose="02050604050505020204" pitchFamily="18" charset="0"/>
              </a:rPr>
              <a:t>2. «Я такой»</a:t>
            </a:r>
            <a:br>
              <a:rPr lang="ru-RU" sz="2800" b="1" dirty="0" smtClean="0">
                <a:latin typeface="Bookman Old Style" panose="02050604050505020204" pitchFamily="18" charset="0"/>
              </a:rPr>
            </a:br>
            <a:r>
              <a:rPr lang="ru-RU" sz="1200" b="1" dirty="0" smtClean="0">
                <a:latin typeface="Bookman Old Style" panose="02050604050505020204" pitchFamily="18" charset="0"/>
              </a:rPr>
              <a:t>/Планирование НОД по развитию представлений о мире и о себе /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600200"/>
            <a:ext cx="6336704" cy="4525963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Bookman Old Style" panose="02050604050505020204" pitchFamily="18" charset="0"/>
              </a:rPr>
              <a:t>Экскурсия </a:t>
            </a:r>
            <a:r>
              <a:rPr lang="ru-RU" sz="1600" dirty="0">
                <a:latin typeface="Bookman Old Style" panose="02050604050505020204" pitchFamily="18" charset="0"/>
              </a:rPr>
              <a:t>в медицинский кабинет детского сада. </a:t>
            </a:r>
          </a:p>
          <a:p>
            <a:r>
              <a:rPr lang="ru-RU" sz="1600" dirty="0">
                <a:latin typeface="Bookman Old Style" panose="02050604050505020204" pitchFamily="18" charset="0"/>
              </a:rPr>
              <a:t>Конспект НОД  на тему: "В гостях у </a:t>
            </a:r>
            <a:r>
              <a:rPr lang="ru-RU" sz="1600" dirty="0" smtClean="0">
                <a:latin typeface="Bookman Old Style" panose="02050604050505020204" pitchFamily="18" charset="0"/>
              </a:rPr>
              <a:t>Капельки«</a:t>
            </a:r>
          </a:p>
          <a:p>
            <a:r>
              <a:rPr lang="ru-RU" sz="1600" dirty="0">
                <a:latin typeface="Bookman Old Style" panose="02050604050505020204" pitchFamily="18" charset="0"/>
              </a:rPr>
              <a:t>Конспект НОД на тему: «Знакомство с профессией медсестры</a:t>
            </a:r>
            <a:r>
              <a:rPr lang="ru-RU" sz="1600" dirty="0" smtClean="0">
                <a:latin typeface="Bookman Old Style" panose="02050604050505020204" pitchFamily="18" charset="0"/>
              </a:rPr>
              <a:t>».</a:t>
            </a:r>
          </a:p>
          <a:p>
            <a:r>
              <a:rPr lang="ru-RU" sz="1600" dirty="0">
                <a:latin typeface="Bookman Old Style" panose="02050604050505020204" pitchFamily="18" charset="0"/>
              </a:rPr>
              <a:t>Конспект НОД на тему: «В нашу группу – ой, ой, ой, </a:t>
            </a:r>
            <a:r>
              <a:rPr lang="ru-RU" sz="1600" dirty="0" err="1">
                <a:latin typeface="Bookman Old Style" panose="02050604050505020204" pitchFamily="18" charset="0"/>
              </a:rPr>
              <a:t>Мойдодыр</a:t>
            </a:r>
            <a:r>
              <a:rPr lang="ru-RU" sz="1600" dirty="0">
                <a:latin typeface="Bookman Old Style" panose="02050604050505020204" pitchFamily="18" charset="0"/>
              </a:rPr>
              <a:t> пришел живой</a:t>
            </a:r>
            <a:r>
              <a:rPr lang="ru-RU" sz="1600" dirty="0" smtClean="0">
                <a:latin typeface="Bookman Old Style" panose="02050604050505020204" pitchFamily="18" charset="0"/>
              </a:rPr>
              <a:t>».</a:t>
            </a:r>
          </a:p>
          <a:p>
            <a:r>
              <a:rPr lang="ru-RU" sz="1600" dirty="0">
                <a:latin typeface="Bookman Old Style" panose="02050604050505020204" pitchFamily="18" charset="0"/>
              </a:rPr>
              <a:t>Конспект НОД на тему: «Путешествие на воздушном шаре в страну «Здоровья»».</a:t>
            </a:r>
          </a:p>
        </p:txBody>
      </p:sp>
    </p:spTree>
    <p:extLst>
      <p:ext uri="{BB962C8B-B14F-4D97-AF65-F5344CB8AC3E}">
        <p14:creationId xmlns:p14="http://schemas.microsoft.com/office/powerpoint/2010/main" val="4896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7452320" cy="82715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Bookman Old Style" panose="02050604050505020204" pitchFamily="18" charset="0"/>
              </a:rPr>
              <a:t> </a:t>
            </a:r>
            <a:r>
              <a:rPr lang="ru-RU" sz="2000" b="1" dirty="0">
                <a:latin typeface="Bookman Old Style" panose="02050604050505020204" pitchFamily="18" charset="0"/>
              </a:rPr>
              <a:t>НОД </a:t>
            </a:r>
            <a:r>
              <a:rPr lang="ru-RU" sz="2000" b="1" dirty="0" smtClean="0">
                <a:latin typeface="Bookman Old Style" panose="02050604050505020204" pitchFamily="18" charset="0"/>
              </a:rPr>
              <a:t> на </a:t>
            </a:r>
            <a:r>
              <a:rPr lang="ru-RU" sz="2000" b="1" dirty="0">
                <a:latin typeface="Bookman Old Style" panose="02050604050505020204" pitchFamily="18" charset="0"/>
              </a:rPr>
              <a:t>тему</a:t>
            </a:r>
            <a:r>
              <a:rPr lang="ru-RU" sz="2000" b="1" dirty="0" smtClean="0">
                <a:latin typeface="Bookman Old Style" panose="02050604050505020204" pitchFamily="18" charset="0"/>
              </a:rPr>
              <a:t>: </a:t>
            </a:r>
            <a:r>
              <a:rPr lang="ru-RU" sz="2000" b="1" i="1" dirty="0" smtClean="0">
                <a:latin typeface="Bookman Old Style" panose="02050604050505020204" pitchFamily="18" charset="0"/>
              </a:rPr>
              <a:t>"</a:t>
            </a:r>
            <a:r>
              <a:rPr lang="ru-RU" sz="2000" b="1" i="1" dirty="0">
                <a:latin typeface="Bookman Old Style" panose="02050604050505020204" pitchFamily="18" charset="0"/>
              </a:rPr>
              <a:t>В гостях у Капельки«</a:t>
            </a:r>
            <a:br>
              <a:rPr lang="ru-RU" sz="2000" b="1" i="1" dirty="0">
                <a:latin typeface="Bookman Old Style" panose="02050604050505020204" pitchFamily="18" charset="0"/>
              </a:rPr>
            </a:br>
            <a:r>
              <a:rPr lang="ru-RU" sz="1400" i="1" dirty="0">
                <a:latin typeface="Bookman Old Style" panose="02050604050505020204" pitchFamily="18" charset="0"/>
              </a:rPr>
              <a:t>/в рамках проведения акции «Добрая вода»/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40" y="1101792"/>
            <a:ext cx="3407012" cy="2555259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344" y="1101792"/>
            <a:ext cx="3384376" cy="2538282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73" y="3861048"/>
            <a:ext cx="3417240" cy="2562930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844668"/>
            <a:ext cx="3417240" cy="2562930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4139952" y="3429001"/>
            <a:ext cx="2664296" cy="21107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ookman Old Style" panose="02050604050505020204" pitchFamily="18" charset="0"/>
              </a:rPr>
              <a:t>Подвижная игра «Пузырь»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43608" y="6237312"/>
            <a:ext cx="2559505" cy="18666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ookman Old Style" panose="02050604050505020204" pitchFamily="18" charset="0"/>
              </a:rPr>
              <a:t>Работа в лаборатории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3928" y="6237312"/>
            <a:ext cx="2608720" cy="1702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ookman Old Style" panose="02050604050505020204" pitchFamily="18" charset="0"/>
              </a:rPr>
              <a:t>Игра «Мыльные пузыри»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91680" y="3429001"/>
            <a:ext cx="1728192" cy="2280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ookman Old Style" panose="02050604050505020204" pitchFamily="18" charset="0"/>
              </a:rPr>
              <a:t>Отгадай загадку.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77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6347048" cy="93610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Bookman Old Style" panose="02050604050505020204" pitchFamily="18" charset="0"/>
              </a:rPr>
              <a:t>Описание проекта</a:t>
            </a:r>
            <a:endParaRPr lang="ru-RU" sz="2800" b="1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196752"/>
            <a:ext cx="6192688" cy="4929411"/>
          </a:xfrm>
        </p:spPr>
        <p:txBody>
          <a:bodyPr>
            <a:noAutofit/>
          </a:bodyPr>
          <a:lstStyle/>
          <a:p>
            <a:r>
              <a:rPr lang="ru-RU" sz="1600" b="1" i="1" dirty="0">
                <a:latin typeface="Bookman Old Style" panose="02050604050505020204" pitchFamily="18" charset="0"/>
              </a:rPr>
              <a:t>Тип проекта: </a:t>
            </a:r>
            <a:r>
              <a:rPr lang="ru-RU" sz="1600" dirty="0">
                <a:latin typeface="Bookman Old Style" panose="02050604050505020204" pitchFamily="18" charset="0"/>
              </a:rPr>
              <a:t>информационно - практико-ориентированный.</a:t>
            </a:r>
          </a:p>
          <a:p>
            <a:r>
              <a:rPr lang="ru-RU" sz="1600" b="1" i="1" dirty="0">
                <a:latin typeface="Bookman Old Style" panose="02050604050505020204" pitchFamily="18" charset="0"/>
              </a:rPr>
              <a:t>Участники проекта: </a:t>
            </a:r>
            <a:r>
              <a:rPr lang="ru-RU" sz="1600" dirty="0" smtClean="0">
                <a:latin typeface="Bookman Old Style" panose="02050604050505020204" pitchFamily="18" charset="0"/>
              </a:rPr>
              <a:t>воспитатели группы</a:t>
            </a:r>
            <a:r>
              <a:rPr lang="ru-RU" sz="1600" dirty="0">
                <a:latin typeface="Bookman Old Style" panose="02050604050505020204" pitchFamily="18" charset="0"/>
              </a:rPr>
              <a:t>, воспитанники и родители </a:t>
            </a:r>
            <a:r>
              <a:rPr lang="ru-RU" sz="1600" dirty="0" smtClean="0">
                <a:latin typeface="Bookman Old Style" panose="02050604050505020204" pitchFamily="18" charset="0"/>
              </a:rPr>
              <a:t>1 </a:t>
            </a:r>
            <a:r>
              <a:rPr lang="ru-RU" sz="1600" dirty="0">
                <a:latin typeface="Bookman Old Style" panose="02050604050505020204" pitchFamily="18" charset="0"/>
              </a:rPr>
              <a:t>младшей </a:t>
            </a:r>
            <a:r>
              <a:rPr lang="ru-RU" sz="1600" dirty="0" smtClean="0">
                <a:latin typeface="Bookman Old Style" panose="02050604050505020204" pitchFamily="18" charset="0"/>
              </a:rPr>
              <a:t>группы.</a:t>
            </a:r>
            <a:endParaRPr lang="ru-RU" sz="1600" dirty="0">
              <a:latin typeface="Bookman Old Style" panose="02050604050505020204" pitchFamily="18" charset="0"/>
            </a:endParaRPr>
          </a:p>
          <a:p>
            <a:r>
              <a:rPr lang="ru-RU" sz="1600" b="1" i="1" dirty="0">
                <a:latin typeface="Bookman Old Style" panose="02050604050505020204" pitchFamily="18" charset="0"/>
              </a:rPr>
              <a:t>Сроки выполнения проекта: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>
                <a:latin typeface="Bookman Old Style" panose="02050604050505020204" pitchFamily="18" charset="0"/>
              </a:rPr>
              <a:t> Начало: </a:t>
            </a:r>
            <a:r>
              <a:rPr lang="ru-RU" sz="1600" dirty="0" smtClean="0">
                <a:latin typeface="Bookman Old Style" panose="02050604050505020204" pitchFamily="18" charset="0"/>
              </a:rPr>
              <a:t>сентябрь 2016 </a:t>
            </a:r>
            <a:r>
              <a:rPr lang="ru-RU" sz="1600" dirty="0">
                <a:latin typeface="Bookman Old Style" panose="02050604050505020204" pitchFamily="18" charset="0"/>
              </a:rPr>
              <a:t>г.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>
                <a:latin typeface="Bookman Old Style" panose="02050604050505020204" pitchFamily="18" charset="0"/>
              </a:rPr>
              <a:t> Окончание: </a:t>
            </a:r>
            <a:r>
              <a:rPr lang="ru-RU" sz="1600" dirty="0" smtClean="0">
                <a:latin typeface="Bookman Old Style" panose="02050604050505020204" pitchFamily="18" charset="0"/>
              </a:rPr>
              <a:t>апрель 2017 </a:t>
            </a:r>
            <a:r>
              <a:rPr lang="ru-RU" sz="1600" dirty="0">
                <a:latin typeface="Bookman Old Style" panose="02050604050505020204" pitchFamily="18" charset="0"/>
              </a:rPr>
              <a:t>г.</a:t>
            </a:r>
          </a:p>
          <a:p>
            <a:r>
              <a:rPr lang="ru-RU" sz="1600" dirty="0">
                <a:latin typeface="Bookman Old Style" panose="02050604050505020204" pitchFamily="18" charset="0"/>
              </a:rPr>
              <a:t> </a:t>
            </a:r>
            <a:r>
              <a:rPr lang="ru-RU" sz="1600" b="1" i="1" dirty="0">
                <a:latin typeface="Bookman Old Style" panose="02050604050505020204" pitchFamily="18" charset="0"/>
              </a:rPr>
              <a:t>Продолжительность:  </a:t>
            </a:r>
            <a:r>
              <a:rPr lang="ru-RU" sz="1600" dirty="0" smtClean="0">
                <a:latin typeface="Bookman Old Style" panose="02050604050505020204" pitchFamily="18" charset="0"/>
              </a:rPr>
              <a:t>долгосрочный</a:t>
            </a:r>
            <a:r>
              <a:rPr lang="ru-RU" sz="1600" dirty="0">
                <a:latin typeface="Bookman Old Style" panose="02050604050505020204" pitchFamily="18" charset="0"/>
              </a:rPr>
              <a:t>, один учебный год.</a:t>
            </a:r>
          </a:p>
          <a:p>
            <a:r>
              <a:rPr lang="ru-RU" sz="1600" dirty="0">
                <a:latin typeface="Bookman Old Style" panose="02050604050505020204" pitchFamily="18" charset="0"/>
              </a:rPr>
              <a:t> </a:t>
            </a:r>
            <a:r>
              <a:rPr lang="ru-RU" sz="1600" b="1" i="1" dirty="0">
                <a:latin typeface="Bookman Old Style" panose="02050604050505020204" pitchFamily="18" charset="0"/>
              </a:rPr>
              <a:t>Объект исследования: </a:t>
            </a:r>
            <a:endParaRPr lang="ru-RU" sz="1600" b="1" i="1" dirty="0" smtClean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Bookman Old Style" panose="02050604050505020204" pitchFamily="18" charset="0"/>
              </a:rPr>
              <a:t> </a:t>
            </a:r>
            <a:r>
              <a:rPr lang="ru-RU" sz="1600" dirty="0">
                <a:latin typeface="Bookman Old Style" panose="02050604050505020204" pitchFamily="18" charset="0"/>
              </a:rPr>
              <a:t>процесс оздоровления детей </a:t>
            </a:r>
            <a:r>
              <a:rPr lang="ru-RU" sz="1600" dirty="0" smtClean="0">
                <a:latin typeface="Bookman Old Style" panose="02050604050505020204" pitchFamily="18" charset="0"/>
              </a:rPr>
              <a:t>1 </a:t>
            </a:r>
            <a:r>
              <a:rPr lang="ru-RU" sz="1600" dirty="0">
                <a:latin typeface="Bookman Old Style" panose="02050604050505020204" pitchFamily="18" charset="0"/>
              </a:rPr>
              <a:t>младшей группы МБДОУ </a:t>
            </a:r>
            <a:r>
              <a:rPr lang="ru-RU" sz="1600" dirty="0" smtClean="0">
                <a:latin typeface="Bookman Old Style" panose="02050604050505020204" pitchFamily="18" charset="0"/>
              </a:rPr>
              <a:t>«Детский сад «Сказка» города Николаевска».</a:t>
            </a:r>
            <a:endParaRPr lang="ru-RU" sz="1600" dirty="0">
              <a:latin typeface="Bookman Old Style" panose="02050604050505020204" pitchFamily="18" charset="0"/>
            </a:endParaRPr>
          </a:p>
          <a:p>
            <a:r>
              <a:rPr lang="ru-RU" sz="1600" dirty="0">
                <a:latin typeface="Bookman Old Style" panose="02050604050505020204" pitchFamily="18" charset="0"/>
              </a:rPr>
              <a:t> </a:t>
            </a:r>
            <a:r>
              <a:rPr lang="ru-RU" sz="1600" b="1" i="1" dirty="0">
                <a:latin typeface="Bookman Old Style" panose="02050604050505020204" pitchFamily="18" charset="0"/>
              </a:rPr>
              <a:t>Предмет исследования: </a:t>
            </a:r>
          </a:p>
          <a:p>
            <a:pPr marL="0" indent="0">
              <a:buNone/>
            </a:pPr>
            <a:r>
              <a:rPr lang="ru-RU" sz="1600" dirty="0" smtClean="0">
                <a:latin typeface="Bookman Old Style" panose="02050604050505020204" pitchFamily="18" charset="0"/>
              </a:rPr>
              <a:t>традиционные </a:t>
            </a:r>
            <a:r>
              <a:rPr lang="ru-RU" sz="1600" dirty="0">
                <a:latin typeface="Bookman Old Style" panose="02050604050505020204" pitchFamily="18" charset="0"/>
              </a:rPr>
              <a:t>и нетрадиционные виды оздоровительной работы как наиболее эффективные средства оздоровления детей младшего дошкольного возраста</a:t>
            </a:r>
          </a:p>
        </p:txBody>
      </p:sp>
    </p:spTree>
    <p:extLst>
      <p:ext uri="{BB962C8B-B14F-4D97-AF65-F5344CB8AC3E}">
        <p14:creationId xmlns:p14="http://schemas.microsoft.com/office/powerpoint/2010/main" val="109780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9108" y="260648"/>
            <a:ext cx="7133212" cy="92211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Bookman Old Style" panose="02050604050505020204" pitchFamily="18" charset="0"/>
              </a:rPr>
              <a:t>НОД </a:t>
            </a:r>
            <a:r>
              <a:rPr lang="ru-RU" sz="2000" b="1" dirty="0">
                <a:latin typeface="Bookman Old Style" panose="02050604050505020204" pitchFamily="18" charset="0"/>
              </a:rPr>
              <a:t>на тему: </a:t>
            </a:r>
            <a:r>
              <a:rPr lang="ru-RU" sz="2000" b="1" i="1" dirty="0">
                <a:latin typeface="Bookman Old Style" panose="02050604050505020204" pitchFamily="18" charset="0"/>
              </a:rPr>
              <a:t>«Знакомство с профессией медсестры».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422" y="3897351"/>
            <a:ext cx="3445912" cy="2584434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82" y="3897351"/>
            <a:ext cx="3415554" cy="2561666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422" y="1168773"/>
            <a:ext cx="3445912" cy="2584434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82" y="1162202"/>
            <a:ext cx="3441347" cy="2581010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539552" y="3491346"/>
            <a:ext cx="2736304" cy="25186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ookman Old Style" panose="02050604050505020204" pitchFamily="18" charset="0"/>
              </a:rPr>
              <a:t>Игра «Волшебный чемодан»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88024" y="6165304"/>
            <a:ext cx="2016224" cy="2937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ookman Old Style" panose="02050604050505020204" pitchFamily="18" charset="0"/>
              </a:rPr>
              <a:t>Добрые советы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55976" y="3491345"/>
            <a:ext cx="2448272" cy="25186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ookman Old Style" panose="02050604050505020204" pitchFamily="18" charset="0"/>
              </a:rPr>
              <a:t>«Забинтуем зайке лапку»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9552" y="6165304"/>
            <a:ext cx="2376264" cy="2937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ookman Old Style" panose="02050604050505020204" pitchFamily="18" charset="0"/>
              </a:rPr>
              <a:t>«Зайку мы послушаем…»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14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9108" y="260648"/>
            <a:ext cx="6869226" cy="92211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Bookman Old Style" panose="02050604050505020204" pitchFamily="18" charset="0"/>
              </a:rPr>
              <a:t>НОД </a:t>
            </a:r>
            <a:r>
              <a:rPr lang="ru-RU" sz="2000" b="1" dirty="0">
                <a:latin typeface="Bookman Old Style" panose="02050604050505020204" pitchFamily="18" charset="0"/>
              </a:rPr>
              <a:t>на тему: </a:t>
            </a:r>
            <a:r>
              <a:rPr lang="ru-RU" sz="2000" b="1" i="1" dirty="0" smtClean="0">
                <a:latin typeface="Bookman Old Style" panose="02050604050505020204" pitchFamily="18" charset="0"/>
              </a:rPr>
              <a:t>«В </a:t>
            </a:r>
            <a:r>
              <a:rPr lang="ru-RU" sz="2000" b="1" i="1" dirty="0">
                <a:latin typeface="Bookman Old Style" panose="02050604050505020204" pitchFamily="18" charset="0"/>
              </a:rPr>
              <a:t>н</a:t>
            </a:r>
            <a:r>
              <a:rPr lang="ru-RU" sz="2000" b="1" i="1" dirty="0" smtClean="0">
                <a:latin typeface="Bookman Old Style" panose="02050604050505020204" pitchFamily="18" charset="0"/>
              </a:rPr>
              <a:t>ашу группу – ой, ой, ой, </a:t>
            </a:r>
            <a:r>
              <a:rPr lang="ru-RU" sz="2000" b="1" i="1" dirty="0" err="1" smtClean="0">
                <a:latin typeface="Bookman Old Style" panose="02050604050505020204" pitchFamily="18" charset="0"/>
              </a:rPr>
              <a:t>Мойдодыр</a:t>
            </a:r>
            <a:r>
              <a:rPr lang="ru-RU" sz="2000" b="1" i="1" dirty="0" smtClean="0">
                <a:latin typeface="Bookman Old Style" panose="02050604050505020204" pitchFamily="18" charset="0"/>
              </a:rPr>
              <a:t> пришел живой».</a:t>
            </a:r>
            <a:endParaRPr lang="ru-RU" sz="2000" b="1" i="1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422" y="3897351"/>
            <a:ext cx="3445912" cy="2584434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82" y="3897351"/>
            <a:ext cx="3415554" cy="2561665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422" y="1168773"/>
            <a:ext cx="3445912" cy="2584434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82" y="1162202"/>
            <a:ext cx="3441346" cy="2581010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539552" y="3491346"/>
            <a:ext cx="2736304" cy="25186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ookman Old Style" panose="02050604050505020204" pitchFamily="18" charset="0"/>
              </a:rPr>
              <a:t>Встреча сказочного героя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88024" y="6165304"/>
            <a:ext cx="2016224" cy="2937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ookman Old Style" panose="02050604050505020204" pitchFamily="18" charset="0"/>
              </a:rPr>
              <a:t>«Украсим полотенце»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55976" y="3491345"/>
            <a:ext cx="2448272" cy="25186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ookman Old Style" panose="02050604050505020204" pitchFamily="18" charset="0"/>
              </a:rPr>
              <a:t>Игра «Чудесный мешочек»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9552" y="6165305"/>
            <a:ext cx="2880320" cy="2937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ookman Old Style" panose="02050604050505020204" pitchFamily="18" charset="0"/>
              </a:rPr>
              <a:t>Схема-алгоритм мытья рук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27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9108" y="260648"/>
            <a:ext cx="6869226" cy="92211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Bookman Old Style" panose="02050604050505020204" pitchFamily="18" charset="0"/>
              </a:rPr>
              <a:t>НОД </a:t>
            </a:r>
            <a:r>
              <a:rPr lang="ru-RU" sz="2000" b="1" dirty="0">
                <a:latin typeface="Bookman Old Style" panose="02050604050505020204" pitchFamily="18" charset="0"/>
              </a:rPr>
              <a:t>на тему: </a:t>
            </a:r>
            <a:r>
              <a:rPr lang="ru-RU" sz="2000" b="1" i="1" dirty="0" smtClean="0">
                <a:latin typeface="Bookman Old Style" panose="02050604050505020204" pitchFamily="18" charset="0"/>
              </a:rPr>
              <a:t>«Путешествие на воздушном шаре в страну «Здоровья»».</a:t>
            </a:r>
            <a:endParaRPr lang="ru-RU" sz="2000" b="1" i="1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422" y="3897351"/>
            <a:ext cx="3445912" cy="2584434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82" y="3897351"/>
            <a:ext cx="3415554" cy="2561665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422" y="1168773"/>
            <a:ext cx="3445912" cy="2584434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82" y="1162202"/>
            <a:ext cx="3441346" cy="2581009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187982" y="3356992"/>
            <a:ext cx="3415554" cy="39621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ookman Old Style" panose="02050604050505020204" pitchFamily="18" charset="0"/>
              </a:rPr>
              <a:t>Дыхательная гимнастика «Мой воздушный шарик»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88024" y="6165304"/>
            <a:ext cx="2016224" cy="2937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ookman Old Style" panose="02050604050505020204" pitchFamily="18" charset="0"/>
              </a:rPr>
              <a:t>Игровой массаж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27984" y="3491345"/>
            <a:ext cx="2160240" cy="25186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ookman Old Style" panose="02050604050505020204" pitchFamily="18" charset="0"/>
              </a:rPr>
              <a:t>Игра «Чудо - дерево»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55576" y="6165305"/>
            <a:ext cx="2520280" cy="2937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err="1" smtClean="0">
                <a:latin typeface="Bookman Old Style" panose="02050604050505020204" pitchFamily="18" charset="0"/>
              </a:rPr>
              <a:t>Физминутка</a:t>
            </a:r>
            <a:r>
              <a:rPr lang="ru-RU" sz="1200" b="1" dirty="0" smtClean="0">
                <a:latin typeface="Bookman Old Style" panose="02050604050505020204" pitchFamily="18" charset="0"/>
              </a:rPr>
              <a:t> «Солнышко»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91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91064" cy="850106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Bookman Old Style" panose="02050604050505020204" pitchFamily="18" charset="0"/>
              </a:rPr>
              <a:t>3</a:t>
            </a:r>
            <a:r>
              <a:rPr lang="ru-RU" sz="2800" b="1" dirty="0" smtClean="0">
                <a:latin typeface="Bookman Old Style" panose="02050604050505020204" pitchFamily="18" charset="0"/>
              </a:rPr>
              <a:t>. «Творческая мастерская»</a:t>
            </a:r>
            <a:endParaRPr lang="ru-RU" sz="2800" b="1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268760"/>
            <a:ext cx="6336704" cy="485740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600" dirty="0">
              <a:latin typeface="Bookman Old Style" panose="02050604050505020204" pitchFamily="18" charset="0"/>
            </a:endParaRPr>
          </a:p>
          <a:p>
            <a:pPr algn="just">
              <a:buFont typeface="+mj-lt"/>
              <a:buAutoNum type="arabicPeriod"/>
            </a:pPr>
            <a:r>
              <a:rPr lang="ru-RU" sz="1600" dirty="0" smtClean="0">
                <a:latin typeface="Bookman Old Style" panose="02050604050505020204" pitchFamily="18" charset="0"/>
              </a:rPr>
              <a:t>Пополнение </a:t>
            </a:r>
            <a:r>
              <a:rPr lang="ru-RU" sz="1600" dirty="0">
                <a:latin typeface="Bookman Old Style" panose="02050604050505020204" pitchFamily="18" charset="0"/>
              </a:rPr>
              <a:t>Центра Здоровья в группе</a:t>
            </a:r>
            <a:r>
              <a:rPr lang="ru-RU" sz="1600" dirty="0" smtClean="0">
                <a:latin typeface="Bookman Old Style" panose="02050604050505020204" pitchFamily="18" charset="0"/>
              </a:rPr>
              <a:t>.</a:t>
            </a:r>
            <a:endParaRPr lang="ru-RU" sz="1600" dirty="0">
              <a:latin typeface="Bookman Old Style" panose="02050604050505020204" pitchFamily="18" charset="0"/>
            </a:endParaRPr>
          </a:p>
          <a:p>
            <a:pPr algn="just">
              <a:buFont typeface="+mj-lt"/>
              <a:buAutoNum type="arabicPeriod"/>
            </a:pPr>
            <a:r>
              <a:rPr lang="ru-RU" sz="1600" dirty="0" smtClean="0">
                <a:latin typeface="Bookman Old Style" panose="02050604050505020204" pitchFamily="18" charset="0"/>
              </a:rPr>
              <a:t>Создание </a:t>
            </a:r>
            <a:r>
              <a:rPr lang="ru-RU" sz="1600" dirty="0">
                <a:latin typeface="Bookman Old Style" panose="02050604050505020204" pitchFamily="18" charset="0"/>
              </a:rPr>
              <a:t>развивающей среды для развития мелкой моторики рук.</a:t>
            </a:r>
          </a:p>
          <a:p>
            <a:pPr algn="just">
              <a:buFont typeface="+mj-lt"/>
              <a:buAutoNum type="arabicPeriod"/>
            </a:pPr>
            <a:r>
              <a:rPr lang="ru-RU" sz="1600" dirty="0" smtClean="0">
                <a:latin typeface="Bookman Old Style" panose="02050604050505020204" pitchFamily="18" charset="0"/>
              </a:rPr>
              <a:t>Изготовление </a:t>
            </a:r>
            <a:r>
              <a:rPr lang="ru-RU" sz="1600" dirty="0">
                <a:latin typeface="Bookman Old Style" panose="02050604050505020204" pitchFamily="18" charset="0"/>
              </a:rPr>
              <a:t>информационного центра здоровья для родителей.</a:t>
            </a:r>
          </a:p>
          <a:p>
            <a:pPr algn="just">
              <a:buFont typeface="+mj-lt"/>
              <a:buAutoNum type="arabicPeriod"/>
            </a:pPr>
            <a:r>
              <a:rPr lang="ru-RU" sz="1600" dirty="0" smtClean="0">
                <a:latin typeface="Bookman Old Style" panose="02050604050505020204" pitchFamily="18" charset="0"/>
              </a:rPr>
              <a:t>Планирование </a:t>
            </a:r>
            <a:r>
              <a:rPr lang="ru-RU" sz="1600" dirty="0">
                <a:latin typeface="Bookman Old Style" panose="02050604050505020204" pitchFamily="18" charset="0"/>
              </a:rPr>
              <a:t>занятий по продуктивной деятельности </a:t>
            </a:r>
            <a:r>
              <a:rPr lang="ru-RU" sz="1600" i="1" dirty="0">
                <a:latin typeface="Bookman Old Style" panose="02050604050505020204" pitchFamily="18" charset="0"/>
              </a:rPr>
              <a:t>(рисование, </a:t>
            </a:r>
            <a:r>
              <a:rPr lang="ru-RU" sz="1600" i="1" dirty="0" smtClean="0">
                <a:latin typeface="Bookman Old Style" panose="02050604050505020204" pitchFamily="18" charset="0"/>
              </a:rPr>
              <a:t>лепка, конструирование).</a:t>
            </a:r>
            <a:endParaRPr lang="ru-RU" sz="1600" i="1" dirty="0">
              <a:latin typeface="Bookman Old Style" panose="02050604050505020204" pitchFamily="18" charset="0"/>
            </a:endParaRPr>
          </a:p>
          <a:p>
            <a:endParaRPr lang="ru-RU" sz="16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24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91064" cy="706090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Bookman Old Style" panose="02050604050505020204" pitchFamily="18" charset="0"/>
              </a:rPr>
              <a:t>3</a:t>
            </a:r>
            <a:r>
              <a:rPr lang="ru-RU" sz="2800" b="1" dirty="0" smtClean="0">
                <a:latin typeface="Bookman Old Style" panose="02050604050505020204" pitchFamily="18" charset="0"/>
              </a:rPr>
              <a:t>. «Творческая мастерская»</a:t>
            </a:r>
            <a:endParaRPr lang="ru-RU" sz="2800" b="1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600200"/>
            <a:ext cx="633670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600" dirty="0">
              <a:latin typeface="Bookman Old Style" panose="02050604050505020204" pitchFamily="18" charset="0"/>
            </a:endParaRPr>
          </a:p>
          <a:p>
            <a:endParaRPr lang="ru-RU" sz="1600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46" y="1196752"/>
            <a:ext cx="3203078" cy="24023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54"/>
          <a:stretch/>
        </p:blipFill>
        <p:spPr>
          <a:xfrm rot="16200000">
            <a:off x="3491882" y="2348882"/>
            <a:ext cx="4248472" cy="25202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58" y="3789040"/>
            <a:ext cx="3170376" cy="237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94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6491064" cy="82228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Bookman Old Style" panose="02050604050505020204" pitchFamily="18" charset="0"/>
              </a:rPr>
              <a:t>НОД «Расческа для куклы Кати</a:t>
            </a:r>
            <a:r>
              <a:rPr lang="ru-RU" sz="2800" b="1" dirty="0" smtClean="0">
                <a:latin typeface="Bookman Old Style" panose="02050604050505020204" pitchFamily="18" charset="0"/>
              </a:rPr>
              <a:t>»</a:t>
            </a:r>
            <a:endParaRPr lang="ru-RU" sz="2800" b="1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600200"/>
            <a:ext cx="633670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600" dirty="0">
              <a:latin typeface="Bookman Old Style" panose="02050604050505020204" pitchFamily="18" charset="0"/>
            </a:endParaRPr>
          </a:p>
          <a:p>
            <a:endParaRPr lang="ru-RU" sz="1600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32" y="938919"/>
            <a:ext cx="3443500" cy="2582625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165" y="938918"/>
            <a:ext cx="3443500" cy="2582625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32" y="3749007"/>
            <a:ext cx="3411384" cy="2558537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165" y="3747047"/>
            <a:ext cx="3411383" cy="2558537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1043608" y="6165304"/>
            <a:ext cx="2527008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ookman Old Style" panose="02050604050505020204" pitchFamily="18" charset="0"/>
              </a:rPr>
              <a:t>Рассматривание расчески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55976" y="6165304"/>
            <a:ext cx="2592288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ookman Old Style" panose="02050604050505020204" pitchFamily="18" charset="0"/>
              </a:rPr>
              <a:t>Рисование расчески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27584" y="3356992"/>
            <a:ext cx="2664296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ookman Old Style" panose="02050604050505020204" pitchFamily="18" charset="0"/>
              </a:rPr>
              <a:t>Приход куклы Кати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44008" y="3356992"/>
            <a:ext cx="2304256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ookman Old Style" panose="02050604050505020204" pitchFamily="18" charset="0"/>
              </a:rPr>
              <a:t>Игра «Расчеши куклу»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16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91064" cy="706090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Bookman Old Style" panose="02050604050505020204" pitchFamily="18" charset="0"/>
              </a:rPr>
              <a:t>4</a:t>
            </a:r>
            <a:r>
              <a:rPr lang="ru-RU" sz="2800" b="1" dirty="0" smtClean="0">
                <a:latin typeface="Bookman Old Style" panose="02050604050505020204" pitchFamily="18" charset="0"/>
              </a:rPr>
              <a:t>. «На книжной полке»</a:t>
            </a:r>
            <a:endParaRPr lang="ru-RU" sz="2800" b="1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600200"/>
            <a:ext cx="633670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600" dirty="0">
              <a:latin typeface="Bookman Old Style" panose="02050604050505020204" pitchFamily="18" charset="0"/>
            </a:endParaRPr>
          </a:p>
          <a:p>
            <a:endParaRPr lang="ru-RU" sz="1600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72108"/>
            <a:ext cx="4032448" cy="3024336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687" y="3410403"/>
            <a:ext cx="3995936" cy="2996952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35" y="4221088"/>
            <a:ext cx="2688299" cy="2016224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779" y="1302354"/>
            <a:ext cx="2529021" cy="1896765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0943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91064" cy="706090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Bookman Old Style" panose="02050604050505020204" pitchFamily="18" charset="0"/>
              </a:rPr>
              <a:t>5</a:t>
            </a:r>
            <a:r>
              <a:rPr lang="ru-RU" sz="2800" b="1" dirty="0" smtClean="0">
                <a:latin typeface="Bookman Old Style" panose="02050604050505020204" pitchFamily="18" charset="0"/>
              </a:rPr>
              <a:t>. «Веселись детвора»</a:t>
            </a:r>
            <a:endParaRPr lang="ru-RU" sz="2800" b="1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484784"/>
            <a:ext cx="6336704" cy="4641379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ru-RU" sz="1600" dirty="0" smtClean="0">
                <a:latin typeface="Bookman Old Style" panose="02050604050505020204" pitchFamily="18" charset="0"/>
              </a:rPr>
              <a:t>Дни здоровья.</a:t>
            </a:r>
            <a:endParaRPr lang="ru-RU" sz="1600" dirty="0">
              <a:latin typeface="Bookman Old Style" panose="02050604050505020204" pitchFamily="18" charset="0"/>
            </a:endParaRPr>
          </a:p>
          <a:p>
            <a:pPr>
              <a:buFont typeface="+mj-lt"/>
              <a:buAutoNum type="arabicPeriod"/>
            </a:pPr>
            <a:r>
              <a:rPr lang="ru-RU" sz="1600" dirty="0" smtClean="0">
                <a:latin typeface="Bookman Old Style" panose="02050604050505020204" pitchFamily="18" charset="0"/>
              </a:rPr>
              <a:t>Тематические прогулки.</a:t>
            </a:r>
            <a:endParaRPr lang="ru-RU" sz="1600" dirty="0">
              <a:latin typeface="Bookman Old Style" panose="02050604050505020204" pitchFamily="18" charset="0"/>
            </a:endParaRPr>
          </a:p>
          <a:p>
            <a:pPr>
              <a:buFont typeface="+mj-lt"/>
              <a:buAutoNum type="arabicPeriod"/>
            </a:pPr>
            <a:r>
              <a:rPr lang="ru-RU" sz="1600" dirty="0" smtClean="0">
                <a:latin typeface="Bookman Old Style" panose="02050604050505020204" pitchFamily="18" charset="0"/>
              </a:rPr>
              <a:t>Игровая </a:t>
            </a:r>
            <a:r>
              <a:rPr lang="ru-RU" sz="1600" dirty="0">
                <a:latin typeface="Bookman Old Style" panose="02050604050505020204" pitchFamily="18" charset="0"/>
              </a:rPr>
              <a:t>деятельность: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>
                <a:latin typeface="Bookman Old Style" panose="02050604050505020204" pitchFamily="18" charset="0"/>
              </a:rPr>
              <a:t>Дидактические </a:t>
            </a:r>
            <a:r>
              <a:rPr lang="ru-RU" sz="1600" dirty="0" smtClean="0">
                <a:latin typeface="Bookman Old Style" panose="02050604050505020204" pitchFamily="18" charset="0"/>
              </a:rPr>
              <a:t>игры.</a:t>
            </a:r>
            <a:endParaRPr lang="ru-RU" sz="1600" dirty="0">
              <a:latin typeface="Bookman Old Style" panose="0205060405050502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Bookman Old Style" panose="02050604050505020204" pitchFamily="18" charset="0"/>
              </a:rPr>
              <a:t>Сюжетно-ролевые игры.</a:t>
            </a:r>
            <a:endParaRPr lang="ru-RU" sz="1600" dirty="0">
              <a:latin typeface="Bookman Old Style" panose="0205060405050502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Bookman Old Style" panose="02050604050505020204" pitchFamily="18" charset="0"/>
              </a:rPr>
              <a:t>Подвижные игры.</a:t>
            </a:r>
          </a:p>
          <a:p>
            <a:pPr marL="0" indent="0">
              <a:buNone/>
            </a:pPr>
            <a:r>
              <a:rPr lang="ru-RU" sz="1600" dirty="0" smtClean="0">
                <a:latin typeface="Bookman Old Style" panose="02050604050505020204" pitchFamily="18" charset="0"/>
              </a:rPr>
              <a:t>4.  Оздоровительные минутки:</a:t>
            </a:r>
            <a:endParaRPr lang="ru-RU" sz="1600" dirty="0">
              <a:latin typeface="Bookman Old Style" panose="0205060405050502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>
                <a:latin typeface="Bookman Old Style" panose="02050604050505020204" pitchFamily="18" charset="0"/>
              </a:rPr>
              <a:t>Пальчиковые </a:t>
            </a:r>
            <a:r>
              <a:rPr lang="ru-RU" sz="1600" dirty="0" smtClean="0">
                <a:latin typeface="Bookman Old Style" panose="02050604050505020204" pitchFamily="18" charset="0"/>
              </a:rPr>
              <a:t>игры.</a:t>
            </a:r>
            <a:endParaRPr lang="ru-RU" sz="1600" dirty="0">
              <a:latin typeface="Bookman Old Style" panose="0205060405050502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 err="1" smtClean="0">
                <a:latin typeface="Bookman Old Style" panose="02050604050505020204" pitchFamily="18" charset="0"/>
              </a:rPr>
              <a:t>Физминутки</a:t>
            </a:r>
            <a:r>
              <a:rPr lang="ru-RU" sz="1600" dirty="0" smtClean="0">
                <a:latin typeface="Bookman Old Style" panose="02050604050505020204" pitchFamily="18" charset="0"/>
              </a:rPr>
              <a:t>.</a:t>
            </a:r>
            <a:endParaRPr lang="ru-RU" sz="1600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ru-RU" sz="1600" dirty="0">
              <a:latin typeface="Bookman Old Style" panose="02050604050505020204" pitchFamily="18" charset="0"/>
            </a:endParaRPr>
          </a:p>
          <a:p>
            <a:endParaRPr lang="ru-RU" sz="16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91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91064" cy="706090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latin typeface="Bookman Old Style" panose="02050604050505020204" pitchFamily="18" charset="0"/>
              </a:rPr>
              <a:t>5</a:t>
            </a:r>
            <a:r>
              <a:rPr lang="ru-RU" sz="2800" b="1" dirty="0" smtClean="0">
                <a:latin typeface="Bookman Old Style" panose="02050604050505020204" pitchFamily="18" charset="0"/>
              </a:rPr>
              <a:t>. «Веселись детвора» </a:t>
            </a:r>
            <a:r>
              <a:rPr lang="ru-RU" sz="2000" b="1" dirty="0" smtClean="0">
                <a:latin typeface="Bookman Old Style" panose="02050604050505020204" pitchFamily="18" charset="0"/>
              </a:rPr>
              <a:t>/с/ролевые игры/</a:t>
            </a:r>
            <a:endParaRPr lang="ru-RU" sz="2000" b="1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7"/>
            <a:ext cx="4187957" cy="3140967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3" y="3501008"/>
            <a:ext cx="3995935" cy="2996952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3921371" y="1282226"/>
            <a:ext cx="2738861" cy="2745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ookman Old Style" panose="02050604050505020204" pitchFamily="18" charset="0"/>
              </a:rPr>
              <a:t>«Добрый доктор Айболит»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7584" y="6165304"/>
            <a:ext cx="2448272" cy="2160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ookman Old Style" panose="02050604050505020204" pitchFamily="18" charset="0"/>
              </a:rPr>
              <a:t>«Расти</a:t>
            </a:r>
            <a:r>
              <a:rPr lang="ru-RU" sz="1200" b="1" dirty="0">
                <a:latin typeface="Bookman Old Style" panose="02050604050505020204" pitchFamily="18" charset="0"/>
              </a:rPr>
              <a:t>, коса, до </a:t>
            </a:r>
            <a:r>
              <a:rPr lang="ru-RU" sz="1200" b="1" dirty="0" smtClean="0">
                <a:latin typeface="Bookman Old Style" panose="02050604050505020204" pitchFamily="18" charset="0"/>
              </a:rPr>
              <a:t>пояса...»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66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91064" cy="70609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Bookman Old Style" panose="02050604050505020204" pitchFamily="18" charset="0"/>
              </a:rPr>
              <a:t>«Дидактические игры»</a:t>
            </a:r>
            <a:endParaRPr lang="ru-RU" sz="2000" b="1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8" y="3861048"/>
            <a:ext cx="3384376" cy="2538282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6" y="1916832"/>
            <a:ext cx="3504016" cy="2628011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7" name="Прямоугольник 6"/>
          <p:cNvSpPr/>
          <p:nvPr/>
        </p:nvSpPr>
        <p:spPr>
          <a:xfrm rot="10800000" flipV="1">
            <a:off x="3131840" y="5949280"/>
            <a:ext cx="3240360" cy="261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ookman Old Style" panose="02050604050505020204" pitchFamily="18" charset="0"/>
              </a:rPr>
              <a:t>Игра «Помоги, найти картинку»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08720"/>
            <a:ext cx="3762164" cy="2721153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4211960" y="4437112"/>
            <a:ext cx="2664296" cy="2880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ookman Old Style" panose="02050604050505020204" pitchFamily="18" charset="0"/>
              </a:rPr>
              <a:t>Игра «Предметы гигиены»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23928" y="1052736"/>
            <a:ext cx="2448272" cy="2160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ookman Old Style" panose="02050604050505020204" pitchFamily="18" charset="0"/>
              </a:rPr>
              <a:t>Лото «Здоровье»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45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91064" cy="85010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Bookman Old Style" panose="02050604050505020204" pitchFamily="18" charset="0"/>
              </a:rPr>
              <a:t>Актуальность проекта</a:t>
            </a:r>
            <a:endParaRPr lang="ru-RU" sz="2800" b="1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68760"/>
            <a:ext cx="6696744" cy="4857403"/>
          </a:xfrm>
        </p:spPr>
        <p:txBody>
          <a:bodyPr>
            <a:normAutofit fontScale="92500"/>
          </a:bodyPr>
          <a:lstStyle/>
          <a:p>
            <a:pPr marL="0" indent="0" algn="r">
              <a:buNone/>
            </a:pPr>
            <a:r>
              <a:rPr lang="ru-RU" sz="1600" b="1" dirty="0">
                <a:latin typeface="Bookman Old Style" panose="02050604050505020204" pitchFamily="18" charset="0"/>
              </a:rPr>
              <a:t>Здоровье – бесценный дар, потеряв его в молодости не найдёшь до самой старости. Так гласит народная мудрость.</a:t>
            </a:r>
            <a:r>
              <a:rPr lang="ru-RU" sz="1600" dirty="0">
                <a:latin typeface="Bookman Old Style" panose="02050604050505020204" pitchFamily="18" charset="0"/>
              </a:rPr>
              <a:t>      </a:t>
            </a:r>
            <a:endParaRPr lang="ru-RU" sz="1600" dirty="0" smtClean="0"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1600" dirty="0">
                <a:latin typeface="Bookman Old Style" panose="02050604050505020204" pitchFamily="18" charset="0"/>
              </a:rPr>
              <a:t> </a:t>
            </a:r>
            <a:r>
              <a:rPr lang="ru-RU" sz="1600" dirty="0" smtClean="0">
                <a:latin typeface="Bookman Old Style" panose="02050604050505020204" pitchFamily="18" charset="0"/>
              </a:rPr>
              <a:t>    В  </a:t>
            </a:r>
            <a:r>
              <a:rPr lang="ru-RU" sz="1600" dirty="0">
                <a:latin typeface="Bookman Old Style" panose="02050604050505020204" pitchFamily="18" charset="0"/>
              </a:rPr>
              <a:t>настоящее время идет постоянный поиск методов оздоровления детей в условиях детского сада. Основная цель – снижение заболеваемости </a:t>
            </a:r>
            <a:r>
              <a:rPr lang="ru-RU" sz="1600" dirty="0" smtClean="0">
                <a:latin typeface="Bookman Old Style" panose="02050604050505020204" pitchFamily="18" charset="0"/>
              </a:rPr>
              <a:t>детей.</a:t>
            </a:r>
          </a:p>
          <a:p>
            <a:pPr marL="0" indent="0" algn="just">
              <a:buNone/>
            </a:pPr>
            <a:r>
              <a:rPr lang="ru-RU" sz="1600" dirty="0" smtClean="0">
                <a:latin typeface="Bookman Old Style" panose="02050604050505020204" pitchFamily="18" charset="0"/>
              </a:rPr>
              <a:t>     От </a:t>
            </a:r>
            <a:r>
              <a:rPr lang="ru-RU" sz="1600" dirty="0">
                <a:latin typeface="Bookman Old Style" panose="02050604050505020204" pitchFamily="18" charset="0"/>
              </a:rPr>
              <a:t>состояния здоровья в первую очередь зависит возможность овладения детьми всеми умениями и навыками, которые им прививаются в детском саду и которые им необходимы для эффективного обучения в дальнейшем. Для этого необходимо формировать у детей разносторонние знания и положительные черты характера, совершенствовать физическое </a:t>
            </a:r>
            <a:r>
              <a:rPr lang="ru-RU" sz="1600" dirty="0" smtClean="0">
                <a:latin typeface="Bookman Old Style" panose="02050604050505020204" pitchFamily="18" charset="0"/>
              </a:rPr>
              <a:t>развитие.</a:t>
            </a:r>
            <a:endParaRPr lang="ru-RU" sz="1600" dirty="0"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1600" dirty="0" smtClean="0">
                <a:latin typeface="Bookman Old Style" panose="02050604050505020204" pitchFamily="18" charset="0"/>
              </a:rPr>
              <a:t>     Педагогам </a:t>
            </a:r>
            <a:r>
              <a:rPr lang="ru-RU" sz="1600" dirty="0">
                <a:latin typeface="Bookman Old Style" panose="02050604050505020204" pitchFamily="18" charset="0"/>
              </a:rPr>
              <a:t>необходимо правильно организовать </a:t>
            </a:r>
            <a:r>
              <a:rPr lang="ru-RU" sz="1600" dirty="0" err="1">
                <a:latin typeface="Bookman Old Style" panose="02050604050505020204" pitchFamily="18" charset="0"/>
              </a:rPr>
              <a:t>воспитательно</a:t>
            </a:r>
            <a:r>
              <a:rPr lang="ru-RU" sz="1600" dirty="0">
                <a:latin typeface="Bookman Old Style" panose="02050604050505020204" pitchFamily="18" charset="0"/>
              </a:rPr>
              <a:t>-образовательную работу с детьми дошкольного возраста. Надо учитывать возрастные, психологические особенности детей, создавать благоприятные гигиенические условия, оптимальное сочетание разнообразных видов деятельности. Фундамент здоровья человека закладывается в раннем </a:t>
            </a:r>
            <a:r>
              <a:rPr lang="ru-RU" sz="1600" dirty="0" smtClean="0">
                <a:latin typeface="Bookman Old Style" panose="02050604050505020204" pitchFamily="18" charset="0"/>
              </a:rPr>
              <a:t>детстве.</a:t>
            </a:r>
            <a:endParaRPr lang="ru-RU" sz="1600" dirty="0"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1600" dirty="0" smtClean="0">
                <a:latin typeface="Bookman Old Style" panose="02050604050505020204" pitchFamily="18" charset="0"/>
              </a:rPr>
              <a:t>    Необходимо </a:t>
            </a:r>
            <a:r>
              <a:rPr lang="ru-RU" sz="1600" dirty="0">
                <a:latin typeface="Bookman Old Style" panose="02050604050505020204" pitchFamily="18" charset="0"/>
              </a:rPr>
              <a:t>так же вести постоянный поиск новых форм взаимодействия с семьей воспитанников.</a:t>
            </a:r>
          </a:p>
          <a:p>
            <a:pPr algn="just"/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83253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6912768" cy="922114"/>
          </a:xfrm>
        </p:spPr>
        <p:txBody>
          <a:bodyPr>
            <a:normAutofit fontScale="90000"/>
          </a:bodyPr>
          <a:lstStyle/>
          <a:p>
            <a:r>
              <a:rPr lang="ru-RU" sz="1800" b="1" dirty="0">
                <a:latin typeface="Bookman Old Style" panose="02050604050505020204" pitchFamily="18" charset="0"/>
              </a:rPr>
              <a:t>Спортивно – оздоровительное развлечение </a:t>
            </a:r>
            <a:r>
              <a:rPr lang="ru-RU" sz="1800" b="1" dirty="0" smtClean="0">
                <a:latin typeface="Bookman Old Style" panose="02050604050505020204" pitchFamily="18" charset="0"/>
              </a:rPr>
              <a:t>на </a:t>
            </a:r>
            <a:r>
              <a:rPr lang="ru-RU" sz="1800" b="1" dirty="0">
                <a:latin typeface="Bookman Old Style" panose="02050604050505020204" pitchFamily="18" charset="0"/>
              </a:rPr>
              <a:t>тему:</a:t>
            </a:r>
            <a:br>
              <a:rPr lang="ru-RU" sz="1800" b="1" dirty="0">
                <a:latin typeface="Bookman Old Style" panose="02050604050505020204" pitchFamily="18" charset="0"/>
              </a:rPr>
            </a:br>
            <a:r>
              <a:rPr lang="ru-RU" sz="2000" b="1" i="1" dirty="0">
                <a:latin typeface="Bookman Old Style" panose="02050604050505020204" pitchFamily="18" charset="0"/>
              </a:rPr>
              <a:t>«За здоровьем в детский сад»</a:t>
            </a:r>
            <a:br>
              <a:rPr lang="ru-RU" sz="2000" b="1" i="1" dirty="0">
                <a:latin typeface="Bookman Old Style" panose="02050604050505020204" pitchFamily="18" charset="0"/>
              </a:rPr>
            </a:br>
            <a:endParaRPr lang="ru-RU" sz="2000" b="1" i="1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140968"/>
            <a:ext cx="4608512" cy="3456384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4176464" cy="3132348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755576" y="6309320"/>
            <a:ext cx="3024336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ookman Old Style" panose="02050604050505020204" pitchFamily="18" charset="0"/>
              </a:rPr>
              <a:t>Упражнение «Перейти мостик»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55976" y="1340768"/>
            <a:ext cx="2232248" cy="1800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ookman Old Style" panose="02050604050505020204" pitchFamily="18" charset="0"/>
              </a:rPr>
              <a:t>Эстафета «Гусеница»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12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48104"/>
            <a:ext cx="4355976" cy="3266982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176178"/>
            <a:ext cx="4464496" cy="3348372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1043608" y="841248"/>
            <a:ext cx="2808312" cy="2834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ookman Old Style" panose="02050604050505020204" pitchFamily="18" charset="0"/>
              </a:rPr>
              <a:t>Массаж «Веселые капельки»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27984" y="4077072"/>
            <a:ext cx="2016224" cy="2160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ookman Old Style" panose="02050604050505020204" pitchFamily="18" charset="0"/>
              </a:rPr>
              <a:t>До новых встреч!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80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6912768" cy="922114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latin typeface="Bookman Old Style" panose="02050604050505020204" pitchFamily="18" charset="0"/>
              </a:rPr>
              <a:t>Спортивной праздник для пап на тему:</a:t>
            </a:r>
            <a:r>
              <a:rPr lang="ru-RU" sz="1800" b="1" dirty="0">
                <a:latin typeface="Bookman Old Style" panose="02050604050505020204" pitchFamily="18" charset="0"/>
              </a:rPr>
              <a:t> </a:t>
            </a:r>
            <a:r>
              <a:rPr lang="ru-RU" sz="2000" b="1" i="1" dirty="0" smtClean="0">
                <a:latin typeface="Bookman Old Style" panose="02050604050505020204" pitchFamily="18" charset="0"/>
              </a:rPr>
              <a:t>«Мой папа – самый лучший друг»</a:t>
            </a:r>
            <a:r>
              <a:rPr lang="ru-RU" sz="2000" b="1" i="1" dirty="0">
                <a:latin typeface="Bookman Old Style" panose="02050604050505020204" pitchFamily="18" charset="0"/>
              </a:rPr>
              <a:t/>
            </a:r>
            <a:br>
              <a:rPr lang="ru-RU" sz="2000" b="1" i="1" dirty="0">
                <a:latin typeface="Bookman Old Style" panose="02050604050505020204" pitchFamily="18" charset="0"/>
              </a:rPr>
            </a:br>
            <a:endParaRPr lang="ru-RU" sz="2000" b="1" i="1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140968"/>
            <a:ext cx="4608512" cy="3456384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4176464" cy="3132348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755576" y="6309320"/>
            <a:ext cx="3024336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ookman Old Style" panose="02050604050505020204" pitchFamily="18" charset="0"/>
              </a:rPr>
              <a:t>Эстафета «Кто быстрее»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55976" y="1340768"/>
            <a:ext cx="2232248" cy="1800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ookman Old Style" panose="02050604050505020204" pitchFamily="18" charset="0"/>
              </a:rPr>
              <a:t>Эстафета «Снайперы»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52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91064" cy="70609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Bookman Old Style" panose="02050604050505020204" pitchFamily="18" charset="0"/>
              </a:rPr>
              <a:t>«Подвижные игры»</a:t>
            </a:r>
            <a:endParaRPr lang="ru-RU" sz="2800" b="1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3648406" cy="2736304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851" y="1988840"/>
            <a:ext cx="3569421" cy="2677066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07" y="3861048"/>
            <a:ext cx="3456384" cy="2676422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3563888" y="5877272"/>
            <a:ext cx="2664296" cy="2160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ookman Old Style" panose="02050604050505020204" pitchFamily="18" charset="0"/>
              </a:rPr>
              <a:t>«Вышла курочка гулять…»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39952" y="4509120"/>
            <a:ext cx="2520280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ookman Old Style" panose="02050604050505020204" pitchFamily="18" charset="0"/>
              </a:rPr>
              <a:t>«Зайка серенький сидит…»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79912" y="1268760"/>
            <a:ext cx="1944216" cy="2160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ookman Old Style" panose="02050604050505020204" pitchFamily="18" charset="0"/>
              </a:rPr>
              <a:t>«Зайцы и волк»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17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91064" cy="70609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Bookman Old Style" panose="02050604050505020204" pitchFamily="18" charset="0"/>
              </a:rPr>
              <a:t> «Пальчиковые игры»</a:t>
            </a:r>
            <a:endParaRPr lang="ru-RU" sz="2800" b="1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3648405" cy="2736304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851" y="1988840"/>
            <a:ext cx="3569421" cy="2677065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61" y="3903115"/>
            <a:ext cx="3456384" cy="2592288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3779912" y="5877272"/>
            <a:ext cx="2304256" cy="2160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ookman Old Style" panose="02050604050505020204" pitchFamily="18" charset="0"/>
              </a:rPr>
              <a:t>«Озорные пальчики»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55976" y="4509120"/>
            <a:ext cx="2232248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ookman Old Style" panose="02050604050505020204" pitchFamily="18" charset="0"/>
              </a:rPr>
              <a:t>«Испечём мы колобок»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79912" y="1196752"/>
            <a:ext cx="1656184" cy="2160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ookman Old Style" panose="02050604050505020204" pitchFamily="18" charset="0"/>
              </a:rPr>
              <a:t>«Шарик»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50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91064" cy="778098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Bookman Old Style" panose="02050604050505020204" pitchFamily="18" charset="0"/>
              </a:rPr>
              <a:t>6</a:t>
            </a:r>
            <a:r>
              <a:rPr lang="ru-RU" sz="2800" b="1" dirty="0" smtClean="0">
                <a:latin typeface="Bookman Old Style" panose="02050604050505020204" pitchFamily="18" charset="0"/>
              </a:rPr>
              <a:t>. «Для пап и мам»</a:t>
            </a:r>
            <a:endParaRPr lang="ru-RU" sz="2800" b="1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980728"/>
            <a:ext cx="6336704" cy="514543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600" dirty="0">
              <a:latin typeface="Bookman Old Style" panose="02050604050505020204" pitchFamily="18" charset="0"/>
            </a:endParaRPr>
          </a:p>
          <a:p>
            <a:pPr algn="just"/>
            <a:r>
              <a:rPr lang="ru-RU" sz="1600" dirty="0">
                <a:latin typeface="Bookman Old Style" panose="02050604050505020204" pitchFamily="18" charset="0"/>
              </a:rPr>
              <a:t>Консультация для родителей «Воспитание основ здорового образа жизни у детей дошкольного возраста».</a:t>
            </a:r>
          </a:p>
          <a:p>
            <a:pPr algn="just"/>
            <a:r>
              <a:rPr lang="ru-RU" sz="1600" dirty="0" smtClean="0">
                <a:latin typeface="Bookman Old Style" panose="02050604050505020204" pitchFamily="18" charset="0"/>
              </a:rPr>
              <a:t>Информация </a:t>
            </a:r>
            <a:r>
              <a:rPr lang="ru-RU" sz="1600" dirty="0">
                <a:latin typeface="Bookman Old Style" panose="02050604050505020204" pitchFamily="18" charset="0"/>
              </a:rPr>
              <a:t>«Утренняя зарядка для детей», «Советы по укреплению здоровья детей», «Как приучить ребенка чистить зубы», «Полезные советы по питанию», «Здоровье и питание детей дошкольного возраста». </a:t>
            </a:r>
          </a:p>
          <a:p>
            <a:pPr algn="just"/>
            <a:r>
              <a:rPr lang="ru-RU" sz="1600" dirty="0" smtClean="0">
                <a:latin typeface="Bookman Old Style" panose="02050604050505020204" pitchFamily="18" charset="0"/>
              </a:rPr>
              <a:t>Родительское </a:t>
            </a:r>
            <a:r>
              <a:rPr lang="ru-RU" sz="1600" dirty="0">
                <a:latin typeface="Bookman Old Style" panose="02050604050505020204" pitchFamily="18" charset="0"/>
              </a:rPr>
              <a:t>собрание на тему:  «Береги здоровье с </a:t>
            </a:r>
            <a:r>
              <a:rPr lang="ru-RU" sz="1600" dirty="0" err="1">
                <a:latin typeface="Bookman Old Style" panose="02050604050505020204" pitchFamily="18" charset="0"/>
              </a:rPr>
              <a:t>молоду</a:t>
            </a:r>
            <a:r>
              <a:rPr lang="ru-RU" sz="1600" dirty="0" smtClean="0">
                <a:latin typeface="Bookman Old Style" panose="02050604050505020204" pitchFamily="18" charset="0"/>
              </a:rPr>
              <a:t>».</a:t>
            </a:r>
          </a:p>
          <a:p>
            <a:pPr algn="just"/>
            <a:r>
              <a:rPr lang="ru-RU" sz="1600" dirty="0" smtClean="0">
                <a:latin typeface="Bookman Old Style" panose="02050604050505020204" pitchFamily="18" charset="0"/>
              </a:rPr>
              <a:t>Консультации для родителей на тему: «Вредные привычки маленьких детей».</a:t>
            </a:r>
          </a:p>
          <a:p>
            <a:pPr algn="just"/>
            <a:r>
              <a:rPr lang="ru-RU" sz="1600" dirty="0">
                <a:latin typeface="Bookman Old Style" panose="02050604050505020204" pitchFamily="18" charset="0"/>
              </a:rPr>
              <a:t>Консультация для родителей:  «Безопасность детей на воде»».</a:t>
            </a:r>
          </a:p>
          <a:p>
            <a:pPr algn="just"/>
            <a:r>
              <a:rPr lang="ru-RU" sz="1600" dirty="0" smtClean="0">
                <a:latin typeface="Bookman Old Style" panose="02050604050505020204" pitchFamily="18" charset="0"/>
              </a:rPr>
              <a:t>Выставка рисунков «О здоровом образе жизни».</a:t>
            </a:r>
            <a:endParaRPr lang="ru-RU" sz="1600" dirty="0">
              <a:latin typeface="Bookman Old Style" panose="02050604050505020204" pitchFamily="18" charset="0"/>
            </a:endParaRPr>
          </a:p>
          <a:p>
            <a:pPr algn="just"/>
            <a:r>
              <a:rPr lang="ru-RU" sz="1600" dirty="0" smtClean="0">
                <a:latin typeface="Bookman Old Style" panose="02050604050505020204" pitchFamily="18" charset="0"/>
              </a:rPr>
              <a:t>Участие родителей в конкурсах, соревнованиях.</a:t>
            </a:r>
          </a:p>
          <a:p>
            <a:pPr marL="0" indent="0" algn="just">
              <a:buNone/>
            </a:pPr>
            <a:endParaRPr lang="ru-RU" sz="1600" dirty="0"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endParaRPr lang="ru-RU" sz="16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78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91064" cy="922114"/>
          </a:xfrm>
        </p:spPr>
        <p:txBody>
          <a:bodyPr>
            <a:normAutofit fontScale="90000"/>
          </a:bodyPr>
          <a:lstStyle/>
          <a:p>
            <a:r>
              <a:rPr lang="ru-RU" sz="1600" b="1" dirty="0" smtClean="0">
                <a:latin typeface="Bookman Old Style" panose="02050604050505020204" pitchFamily="18" charset="0"/>
              </a:rPr>
              <a:t>Консультация: </a:t>
            </a:r>
            <a:r>
              <a:rPr lang="ru-RU" sz="2000" b="1" dirty="0">
                <a:latin typeface="Bookman Old Style" panose="02050604050505020204" pitchFamily="18" charset="0"/>
              </a:rPr>
              <a:t>«Воспитание основ здорового образа жизни у детей дошкольного возраста».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600200"/>
            <a:ext cx="633670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600" dirty="0">
              <a:latin typeface="Bookman Old Style" panose="02050604050505020204" pitchFamily="18" charset="0"/>
            </a:endParaRPr>
          </a:p>
          <a:p>
            <a:endParaRPr lang="ru-RU" sz="1600" dirty="0">
              <a:latin typeface="Bookman Old Style" panose="02050604050505020204" pitchFamily="18" charset="0"/>
            </a:endParaRPr>
          </a:p>
          <a:p>
            <a:endParaRPr lang="ru-RU" sz="1600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02" y="1124744"/>
            <a:ext cx="4091947" cy="3068960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711042"/>
            <a:ext cx="3803915" cy="2852936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4978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91064" cy="70609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Bookman Old Style" panose="02050604050505020204" pitchFamily="18" charset="0"/>
              </a:rPr>
              <a:t>Информация для родителей:</a:t>
            </a:r>
            <a:endParaRPr lang="ru-RU" sz="2800" b="1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600200"/>
            <a:ext cx="633670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600" dirty="0">
              <a:latin typeface="Bookman Old Style" panose="02050604050505020204" pitchFamily="18" charset="0"/>
            </a:endParaRPr>
          </a:p>
          <a:p>
            <a:endParaRPr lang="ru-RU" sz="1600" dirty="0">
              <a:latin typeface="Bookman Old Style" panose="02050604050505020204" pitchFamily="18" charset="0"/>
            </a:endParaRPr>
          </a:p>
          <a:p>
            <a:endParaRPr lang="ru-RU" sz="1600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8" b="23138"/>
          <a:stretch/>
        </p:blipFill>
        <p:spPr>
          <a:xfrm>
            <a:off x="323528" y="985450"/>
            <a:ext cx="4176464" cy="2673927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6" b="7313"/>
          <a:stretch/>
        </p:blipFill>
        <p:spPr>
          <a:xfrm>
            <a:off x="2561915" y="3894873"/>
            <a:ext cx="4535722" cy="2798681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64426"/>
            <a:ext cx="2072640" cy="2929128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619" y="930758"/>
            <a:ext cx="2005629" cy="2833668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1021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6491064" cy="92211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Bookman Old Style" panose="02050604050505020204" pitchFamily="18" charset="0"/>
              </a:rPr>
              <a:t>Родительское </a:t>
            </a:r>
            <a:r>
              <a:rPr lang="ru-RU" sz="2000" b="1" dirty="0">
                <a:latin typeface="Bookman Old Style" panose="02050604050505020204" pitchFamily="18" charset="0"/>
              </a:rPr>
              <a:t>собрание на тему:  </a:t>
            </a:r>
            <a:r>
              <a:rPr lang="ru-RU" sz="2000" b="1" dirty="0" smtClean="0">
                <a:latin typeface="Bookman Old Style" panose="02050604050505020204" pitchFamily="18" charset="0"/>
              </a:rPr>
              <a:t/>
            </a:r>
            <a:br>
              <a:rPr lang="ru-RU" sz="2000" b="1" dirty="0" smtClean="0">
                <a:latin typeface="Bookman Old Style" panose="02050604050505020204" pitchFamily="18" charset="0"/>
              </a:rPr>
            </a:br>
            <a:r>
              <a:rPr lang="ru-RU" sz="2400" b="1" i="1" dirty="0" smtClean="0">
                <a:latin typeface="Bookman Old Style" panose="02050604050505020204" pitchFamily="18" charset="0"/>
              </a:rPr>
              <a:t>«</a:t>
            </a:r>
            <a:r>
              <a:rPr lang="ru-RU" sz="2400" b="1" i="1" dirty="0">
                <a:latin typeface="Bookman Old Style" panose="02050604050505020204" pitchFamily="18" charset="0"/>
              </a:rPr>
              <a:t>Береги здоровье с </a:t>
            </a:r>
            <a:r>
              <a:rPr lang="ru-RU" sz="2400" b="1" i="1" dirty="0" err="1">
                <a:latin typeface="Bookman Old Style" panose="02050604050505020204" pitchFamily="18" charset="0"/>
              </a:rPr>
              <a:t>молоду</a:t>
            </a:r>
            <a:r>
              <a:rPr lang="ru-RU" sz="2400" b="1" i="1" dirty="0">
                <a:latin typeface="Bookman Old Style" panose="02050604050505020204" pitchFamily="18" charset="0"/>
              </a:rPr>
              <a:t>».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175442"/>
            <a:ext cx="4572000" cy="3429000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87268"/>
            <a:ext cx="4032448" cy="3024336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539552" y="6251109"/>
            <a:ext cx="3096344" cy="2160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ookman Old Style" panose="02050604050505020204" pitchFamily="18" charset="0"/>
              </a:rPr>
              <a:t>Тест «Здоровый образ жизни»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139952" y="1412776"/>
            <a:ext cx="2160240" cy="2160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ookman Old Style" panose="02050604050505020204" pitchFamily="18" charset="0"/>
              </a:rPr>
              <a:t>«Дорожки здоровья»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94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4956043" cy="3717032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583" y="3140968"/>
            <a:ext cx="4668009" cy="3501007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4067944" y="620688"/>
            <a:ext cx="2376264" cy="2160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ookman Old Style" panose="02050604050505020204" pitchFamily="18" charset="0"/>
              </a:rPr>
              <a:t>Игра «Вопрос – ответ»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1" y="6265010"/>
            <a:ext cx="4320481" cy="2603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ookman Old Style" panose="02050604050505020204" pitchFamily="18" charset="0"/>
              </a:rPr>
              <a:t>Презентация «Нестандартное оборудование»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01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91064" cy="85010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Bookman Old Style" panose="02050604050505020204" pitchFamily="18" charset="0"/>
              </a:rPr>
              <a:t>Цель проекта</a:t>
            </a:r>
            <a:endParaRPr lang="ru-RU" sz="2800" b="1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6491064" cy="5073427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>
                <a:latin typeface="Bookman Old Style" panose="02050604050505020204" pitchFamily="18" charset="0"/>
              </a:rPr>
              <a:t>Снижение </a:t>
            </a:r>
            <a:r>
              <a:rPr lang="ru-RU" sz="1800" dirty="0">
                <a:latin typeface="Bookman Old Style" panose="02050604050505020204" pitchFamily="18" charset="0"/>
              </a:rPr>
              <a:t>заболеваемости, сохранение и укрепление здоровья детей младшего дошкольного возраста.</a:t>
            </a:r>
          </a:p>
          <a:p>
            <a:pPr marL="0" indent="0" algn="just">
              <a:buNone/>
            </a:pPr>
            <a:endParaRPr lang="ru-RU" sz="1600" b="1" dirty="0" smtClean="0"/>
          </a:p>
          <a:p>
            <a:pPr marL="0" indent="0" algn="ctr">
              <a:buNone/>
            </a:pPr>
            <a:r>
              <a:rPr lang="ru-RU" sz="2800" b="1" dirty="0" smtClean="0">
                <a:latin typeface="Bookman Old Style" panose="02050604050505020204" pitchFamily="18" charset="0"/>
              </a:rPr>
              <a:t>Задачи проекта:</a:t>
            </a:r>
            <a:endParaRPr lang="ru-RU" sz="2800" b="1" dirty="0">
              <a:latin typeface="Bookman Old Style" panose="02050604050505020204" pitchFamily="18" charset="0"/>
            </a:endParaRPr>
          </a:p>
          <a:p>
            <a:pPr algn="just"/>
            <a:r>
              <a:rPr lang="ru-RU" sz="1800" dirty="0" smtClean="0">
                <a:latin typeface="Bookman Old Style" panose="02050604050505020204" pitchFamily="18" charset="0"/>
              </a:rPr>
              <a:t>Формировать понимание необходимости заботиться о своем здоровье, беречь его, учиться быть здоровыми и вести здоровый образ жизни.</a:t>
            </a:r>
          </a:p>
          <a:p>
            <a:pPr algn="just"/>
            <a:r>
              <a:rPr lang="ru-RU" sz="1800" dirty="0" smtClean="0">
                <a:latin typeface="Bookman Old Style" panose="02050604050505020204" pitchFamily="18" charset="0"/>
              </a:rPr>
              <a:t>Прививать любовь к физическим упражнениям, закаливанию.</a:t>
            </a:r>
          </a:p>
          <a:p>
            <a:pPr algn="just"/>
            <a:r>
              <a:rPr lang="ru-RU" sz="1800" dirty="0" smtClean="0">
                <a:latin typeface="Bookman Old Style" panose="02050604050505020204" pitchFamily="18" charset="0"/>
              </a:rPr>
              <a:t>Повышать грамотность родителей в вопросах воспитания и укрепления здоровья дошкольников.</a:t>
            </a:r>
            <a:endParaRPr lang="ru-RU" sz="1800" dirty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ru-RU" sz="1800" b="1" dirty="0" smtClean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40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6491064" cy="922114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latin typeface="Bookman Old Style" panose="02050604050505020204" pitchFamily="18" charset="0"/>
              </a:rPr>
              <a:t>Консультация для родителей:  </a:t>
            </a:r>
            <a:r>
              <a:rPr lang="ru-RU" sz="2000" b="1" i="1" dirty="0" smtClean="0">
                <a:latin typeface="Bookman Old Style" panose="02050604050505020204" pitchFamily="18" charset="0"/>
              </a:rPr>
              <a:t>«Вредные привычки маленьких детей».</a:t>
            </a:r>
            <a:endParaRPr lang="ru-RU" sz="2000" b="1" i="1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600200"/>
            <a:ext cx="633670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600" dirty="0">
              <a:latin typeface="Bookman Old Style" panose="02050604050505020204" pitchFamily="18" charset="0"/>
            </a:endParaRPr>
          </a:p>
          <a:p>
            <a:endParaRPr lang="ru-RU" sz="1600" dirty="0">
              <a:latin typeface="Bookman Old Style" panose="02050604050505020204" pitchFamily="18" charset="0"/>
            </a:endParaRPr>
          </a:p>
          <a:p>
            <a:endParaRPr lang="ru-RU" sz="1600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429000"/>
            <a:ext cx="3936437" cy="2952327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1187268"/>
            <a:ext cx="3757061" cy="2817795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1891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6491064" cy="922114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latin typeface="Bookman Old Style" panose="02050604050505020204" pitchFamily="18" charset="0"/>
              </a:rPr>
              <a:t>Консультация для родителей:  </a:t>
            </a:r>
            <a:r>
              <a:rPr lang="ru-RU" sz="2000" b="1" i="1" dirty="0" smtClean="0">
                <a:latin typeface="Bookman Old Style" panose="02050604050505020204" pitchFamily="18" charset="0"/>
              </a:rPr>
              <a:t>«Безопасность </a:t>
            </a:r>
            <a:r>
              <a:rPr lang="ru-RU" sz="2000" b="1" i="1" dirty="0">
                <a:latin typeface="Bookman Old Style" panose="02050604050505020204" pitchFamily="18" charset="0"/>
              </a:rPr>
              <a:t>детей на воде»».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600200"/>
            <a:ext cx="633670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600" dirty="0">
              <a:latin typeface="Bookman Old Style" panose="02050604050505020204" pitchFamily="18" charset="0"/>
            </a:endParaRPr>
          </a:p>
          <a:p>
            <a:endParaRPr lang="ru-RU" sz="1600" dirty="0">
              <a:latin typeface="Bookman Old Style" panose="02050604050505020204" pitchFamily="18" charset="0"/>
            </a:endParaRPr>
          </a:p>
          <a:p>
            <a:endParaRPr lang="ru-RU" sz="1600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187269"/>
            <a:ext cx="3301010" cy="2475757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1187269"/>
            <a:ext cx="3312369" cy="2484276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800869"/>
            <a:ext cx="3707904" cy="2780928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866687"/>
            <a:ext cx="3532388" cy="2649291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3404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6491064" cy="922114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Bookman Old Style" panose="02050604050505020204" pitchFamily="18" charset="0"/>
              </a:rPr>
              <a:t>Участие в </a:t>
            </a:r>
            <a:r>
              <a:rPr lang="en-US" sz="1800" b="1" dirty="0" smtClean="0">
                <a:latin typeface="Bookman Old Style" panose="02050604050505020204" pitchFamily="18" charset="0"/>
              </a:rPr>
              <a:t>VI </a:t>
            </a:r>
            <a:r>
              <a:rPr lang="ru-RU" sz="1800" b="1" dirty="0" smtClean="0">
                <a:latin typeface="Bookman Old Style" panose="02050604050505020204" pitchFamily="18" charset="0"/>
              </a:rPr>
              <a:t>Всероссийском конкурсе детских рисунков «Зимние забавы»  </a:t>
            </a:r>
            <a:endParaRPr lang="ru-RU" sz="2400" b="1" i="1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71792" y="4298253"/>
            <a:ext cx="1882522" cy="2592288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54132"/>
            <a:ext cx="1884818" cy="2538282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2889" y="3470693"/>
            <a:ext cx="1954200" cy="2652923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85719" y="3465343"/>
            <a:ext cx="1911966" cy="2641531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636" y="1154132"/>
            <a:ext cx="1928832" cy="2538282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13787" y="1009475"/>
            <a:ext cx="2027761" cy="2867710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1145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6491064" cy="922114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Bookman Old Style" panose="02050604050505020204" pitchFamily="18" charset="0"/>
              </a:rPr>
              <a:t>Участие в городской Спартакиаде, посвященной 75-летию дважды Героя Советского Союза</a:t>
            </a:r>
            <a:r>
              <a:rPr lang="ru-RU" sz="1800" b="1" dirty="0">
                <a:latin typeface="Bookman Old Style" panose="02050604050505020204" pitchFamily="18" charset="0"/>
              </a:rPr>
              <a:t> </a:t>
            </a:r>
            <a:r>
              <a:rPr lang="ru-RU" sz="1800" b="1" dirty="0" smtClean="0">
                <a:latin typeface="Bookman Old Style" panose="02050604050505020204" pitchFamily="18" charset="0"/>
              </a:rPr>
              <a:t>Ю. В. Малышева  </a:t>
            </a:r>
            <a:endParaRPr lang="ru-RU" sz="2400" b="1" i="1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428" y="1556792"/>
            <a:ext cx="3456384" cy="2592288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08" y="1187268"/>
            <a:ext cx="3384376" cy="2538282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81" y="3897350"/>
            <a:ext cx="3537231" cy="2652923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4355975" y="3699178"/>
            <a:ext cx="2024627" cy="1981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Bookman Old Style" panose="02050604050505020204" pitchFamily="18" charset="0"/>
              </a:rPr>
              <a:t>Семья Конаковых</a:t>
            </a:r>
            <a:endParaRPr lang="ru-RU" sz="1200" b="1" dirty="0">
              <a:latin typeface="Bookman Old Style" panose="020506040505050202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637" y="4036452"/>
            <a:ext cx="1911966" cy="265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81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91064" cy="77809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Bookman Old Style" panose="02050604050505020204" pitchFamily="18" charset="0"/>
              </a:rPr>
              <a:t>Выставка детских рисунков</a:t>
            </a:r>
            <a:endParaRPr lang="ru-RU" sz="2800" b="1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43"/>
          <a:stretch/>
        </p:blipFill>
        <p:spPr>
          <a:xfrm>
            <a:off x="466166" y="1042438"/>
            <a:ext cx="2809690" cy="1933655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0" r="30190"/>
          <a:stretch/>
        </p:blipFill>
        <p:spPr>
          <a:xfrm>
            <a:off x="253617" y="3068960"/>
            <a:ext cx="1944512" cy="2086130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016" y="1042439"/>
            <a:ext cx="2736304" cy="1933655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58"/>
          <a:stretch/>
        </p:blipFill>
        <p:spPr>
          <a:xfrm>
            <a:off x="4617492" y="2861743"/>
            <a:ext cx="2431878" cy="1530147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7266" r="-2083"/>
          <a:stretch/>
        </p:blipFill>
        <p:spPr>
          <a:xfrm>
            <a:off x="4142664" y="4663476"/>
            <a:ext cx="2753390" cy="1649569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408" y="2891558"/>
            <a:ext cx="2181092" cy="1634877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98"/>
          <a:stretch/>
        </p:blipFill>
        <p:spPr>
          <a:xfrm>
            <a:off x="1475656" y="4857309"/>
            <a:ext cx="2520906" cy="1647313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0366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91064" cy="77809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Bookman Old Style" panose="02050604050505020204" pitchFamily="18" charset="0"/>
              </a:rPr>
              <a:t>«Заключительный этап:</a:t>
            </a:r>
            <a:endParaRPr lang="ru-RU" sz="2800" b="1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08720"/>
            <a:ext cx="6696744" cy="576064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ru-RU" sz="1600" dirty="0"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1600" dirty="0" smtClean="0">
                <a:latin typeface="Bookman Old Style" panose="02050604050505020204" pitchFamily="18" charset="0"/>
              </a:rPr>
              <a:t>     </a:t>
            </a:r>
            <a:r>
              <a:rPr lang="ru-RU" sz="1800" dirty="0" smtClean="0">
                <a:latin typeface="Bookman Old Style" panose="02050604050505020204" pitchFamily="18" charset="0"/>
              </a:rPr>
              <a:t>Работая в течении года над проектом «За здоровьем в детский сад» мы  разрешили   проблему и реализовали </a:t>
            </a:r>
            <a:r>
              <a:rPr lang="ru-RU" sz="1800" dirty="0">
                <a:latin typeface="Bookman Old Style" panose="02050604050505020204" pitchFamily="18" charset="0"/>
              </a:rPr>
              <a:t>поставленные задачи. </a:t>
            </a:r>
            <a:r>
              <a:rPr lang="ru-RU" sz="1800" dirty="0" smtClean="0">
                <a:latin typeface="Bookman Old Style" panose="02050604050505020204" pitchFamily="18" charset="0"/>
              </a:rPr>
              <a:t>92%  </a:t>
            </a:r>
            <a:r>
              <a:rPr lang="ru-RU" sz="1800" dirty="0">
                <a:latin typeface="Bookman Old Style" panose="02050604050505020204" pitchFamily="18" charset="0"/>
              </a:rPr>
              <a:t>родителей с огромным желанием приняли участие в родительском собрании на тему «»Береги здоровье с </a:t>
            </a:r>
            <a:r>
              <a:rPr lang="ru-RU" sz="1800" dirty="0" err="1">
                <a:latin typeface="Bookman Old Style" panose="02050604050505020204" pitchFamily="18" charset="0"/>
              </a:rPr>
              <a:t>молоду</a:t>
            </a:r>
            <a:r>
              <a:rPr lang="ru-RU" sz="1800" dirty="0">
                <a:latin typeface="Bookman Old Style" panose="02050604050505020204" pitchFamily="18" charset="0"/>
              </a:rPr>
              <a:t>»; спортивном </a:t>
            </a:r>
            <a:r>
              <a:rPr lang="ru-RU" sz="1800" dirty="0" smtClean="0">
                <a:latin typeface="Bookman Old Style" panose="02050604050505020204" pitchFamily="18" charset="0"/>
              </a:rPr>
              <a:t>празднике для пап «Мой папа- самый лучший»; заинтересовались </a:t>
            </a:r>
            <a:r>
              <a:rPr lang="ru-RU" sz="1800" dirty="0" err="1">
                <a:latin typeface="Bookman Old Style" panose="02050604050505020204" pitchFamily="18" charset="0"/>
              </a:rPr>
              <a:t>физоборудованием</a:t>
            </a:r>
            <a:r>
              <a:rPr lang="ru-RU" sz="1800" dirty="0">
                <a:latin typeface="Bookman Old Style" panose="02050604050505020204" pitchFamily="18" charset="0"/>
              </a:rPr>
              <a:t>, </a:t>
            </a:r>
            <a:r>
              <a:rPr lang="ru-RU" sz="1800" dirty="0" smtClean="0">
                <a:latin typeface="Bookman Old Style" panose="02050604050505020204" pitchFamily="18" charset="0"/>
              </a:rPr>
              <a:t>изготовленным </a:t>
            </a:r>
            <a:r>
              <a:rPr lang="ru-RU" sz="1800" dirty="0">
                <a:latin typeface="Bookman Old Style" panose="02050604050505020204" pitchFamily="18" charset="0"/>
              </a:rPr>
              <a:t>из бросового </a:t>
            </a:r>
            <a:r>
              <a:rPr lang="ru-RU" sz="1800" dirty="0" smtClean="0">
                <a:latin typeface="Bookman Old Style" panose="02050604050505020204" pitchFamily="18" charset="0"/>
              </a:rPr>
              <a:t>материала и </a:t>
            </a:r>
            <a:r>
              <a:rPr lang="ru-RU" sz="1800" dirty="0">
                <a:latin typeface="Bookman Old Style" panose="02050604050505020204" pitchFamily="18" charset="0"/>
              </a:rPr>
              <a:t>выразили желание принять участие в его изготовлении для группы и дома. Родители поделились своими впечатлениями в тетради отзывов.  </a:t>
            </a:r>
            <a:r>
              <a:rPr lang="ru-RU" sz="1800" dirty="0" smtClean="0">
                <a:latin typeface="Bookman Old Style" panose="02050604050505020204" pitchFamily="18" charset="0"/>
              </a:rPr>
              <a:t>Вместе с детьми </a:t>
            </a:r>
            <a:r>
              <a:rPr lang="ru-RU" sz="1800" dirty="0">
                <a:latin typeface="Bookman Old Style" panose="02050604050505020204" pitchFamily="18" charset="0"/>
              </a:rPr>
              <a:t>родителями </a:t>
            </a:r>
            <a:r>
              <a:rPr lang="ru-RU" sz="1800" dirty="0" smtClean="0">
                <a:latin typeface="Bookman Old Style" panose="02050604050505020204" pitchFamily="18" charset="0"/>
              </a:rPr>
              <a:t>приняли участие в конкурсе рисунков  «Спорт, спорт, спорт…»., участвовали во Всероссийских конкурсах и спортивных </a:t>
            </a:r>
            <a:r>
              <a:rPr lang="ru-RU" sz="1800" dirty="0">
                <a:latin typeface="Bookman Old Style" panose="02050604050505020204" pitchFamily="18" charset="0"/>
              </a:rPr>
              <a:t>соревнованиях. </a:t>
            </a:r>
            <a:endParaRPr lang="ru-RU" sz="1800" dirty="0" smtClean="0"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ru-RU" sz="1800" dirty="0">
                <a:latin typeface="Bookman Old Style" panose="02050604050505020204" pitchFamily="18" charset="0"/>
              </a:rPr>
              <a:t> </a:t>
            </a:r>
            <a:r>
              <a:rPr lang="ru-RU" sz="1800" dirty="0" smtClean="0">
                <a:latin typeface="Bookman Old Style" panose="02050604050505020204" pitchFamily="18" charset="0"/>
              </a:rPr>
              <a:t>    Работая над проектом в течении года у </a:t>
            </a:r>
            <a:r>
              <a:rPr lang="ru-RU" sz="1800" dirty="0">
                <a:latin typeface="Bookman Old Style" panose="02050604050505020204" pitchFamily="18" charset="0"/>
              </a:rPr>
              <a:t>детей сформированы первоначальные знания о здоровом образе </a:t>
            </a:r>
            <a:r>
              <a:rPr lang="ru-RU" sz="1800" dirty="0" smtClean="0">
                <a:latin typeface="Bookman Old Style" panose="02050604050505020204" pitchFamily="18" charset="0"/>
              </a:rPr>
              <a:t>жизни, сформированы </a:t>
            </a:r>
            <a:r>
              <a:rPr lang="ru-RU" sz="1800" dirty="0">
                <a:latin typeface="Bookman Old Style" panose="02050604050505020204" pitchFamily="18" charset="0"/>
              </a:rPr>
              <a:t>культурно-гигиенические навыки, </a:t>
            </a:r>
            <a:r>
              <a:rPr lang="ru-RU" sz="1800" dirty="0" smtClean="0">
                <a:latin typeface="Bookman Old Style" panose="02050604050505020204" pitchFamily="18" charset="0"/>
              </a:rPr>
              <a:t>дети знают </a:t>
            </a:r>
            <a:r>
              <a:rPr lang="ru-RU" sz="1800" dirty="0">
                <a:latin typeface="Bookman Old Style" panose="02050604050505020204" pitchFamily="18" charset="0"/>
              </a:rPr>
              <a:t>элементарные правила личной </a:t>
            </a:r>
            <a:r>
              <a:rPr lang="ru-RU" sz="1800" dirty="0" smtClean="0">
                <a:latin typeface="Bookman Old Style" panose="02050604050505020204" pitchFamily="18" charset="0"/>
              </a:rPr>
              <a:t>гигиены. Дети </a:t>
            </a:r>
            <a:r>
              <a:rPr lang="ru-RU" sz="1800" dirty="0">
                <a:latin typeface="Bookman Old Style" panose="02050604050505020204" pitchFamily="18" charset="0"/>
              </a:rPr>
              <a:t>самостоятельно проявляют инициативу: рассматривают иллюстрации, участвуют в беседах, задают вопросы. проявляют творчество, активность и детальность в </a:t>
            </a:r>
            <a:r>
              <a:rPr lang="ru-RU" sz="1800" dirty="0" smtClean="0">
                <a:latin typeface="Bookman Old Style" panose="02050604050505020204" pitchFamily="18" charset="0"/>
              </a:rPr>
              <a:t>работе. Активизирован </a:t>
            </a:r>
            <a:r>
              <a:rPr lang="ru-RU" sz="1800" dirty="0">
                <a:latin typeface="Bookman Old Style" panose="02050604050505020204" pitchFamily="18" charset="0"/>
              </a:rPr>
              <a:t>и обогащен словарный запас детей по </a:t>
            </a:r>
            <a:r>
              <a:rPr lang="ru-RU" sz="1800" dirty="0" smtClean="0">
                <a:latin typeface="Bookman Old Style" panose="02050604050505020204" pitchFamily="18" charset="0"/>
              </a:rPr>
              <a:t>данной теме. С </a:t>
            </a:r>
            <a:r>
              <a:rPr lang="ru-RU" sz="1800" dirty="0">
                <a:latin typeface="Bookman Old Style" panose="02050604050505020204" pitchFamily="18" charset="0"/>
              </a:rPr>
              <a:t>удовольствием </a:t>
            </a:r>
            <a:r>
              <a:rPr lang="ru-RU" sz="1800" dirty="0" smtClean="0">
                <a:latin typeface="Bookman Old Style" panose="02050604050505020204" pitchFamily="18" charset="0"/>
              </a:rPr>
              <a:t>дети рисуют</a:t>
            </a:r>
            <a:r>
              <a:rPr lang="ru-RU" sz="1800" dirty="0">
                <a:latin typeface="Bookman Old Style" panose="02050604050505020204" pitchFamily="18" charset="0"/>
              </a:rPr>
              <a:t>, лепят, играют в разные игры</a:t>
            </a:r>
            <a:r>
              <a:rPr lang="ru-RU" sz="1800" dirty="0" smtClean="0">
                <a:latin typeface="Bookman Old Style" panose="020506040505050202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800" dirty="0" smtClean="0">
                <a:latin typeface="Bookman Old Style" panose="02050604050505020204" pitchFamily="18" charset="0"/>
              </a:rPr>
              <a:t>     Главным результатом </a:t>
            </a:r>
            <a:r>
              <a:rPr lang="ru-RU" sz="1800" dirty="0">
                <a:latin typeface="Bookman Old Style" panose="02050604050505020204" pitchFamily="18" charset="0"/>
              </a:rPr>
              <a:t>проекта </a:t>
            </a:r>
            <a:r>
              <a:rPr lang="ru-RU" sz="1800" dirty="0" smtClean="0">
                <a:latin typeface="Bookman Old Style" panose="02050604050505020204" pitchFamily="18" charset="0"/>
              </a:rPr>
              <a:t>заключается </a:t>
            </a:r>
            <a:r>
              <a:rPr lang="ru-RU" sz="1800" dirty="0">
                <a:latin typeface="Bookman Old Style" panose="02050604050505020204" pitchFamily="18" charset="0"/>
              </a:rPr>
              <a:t>в том, что родители </a:t>
            </a:r>
            <a:r>
              <a:rPr lang="ru-RU" sz="1800" dirty="0" smtClean="0">
                <a:latin typeface="Bookman Old Style" panose="02050604050505020204" pitchFamily="18" charset="0"/>
              </a:rPr>
              <a:t>были </a:t>
            </a:r>
            <a:r>
              <a:rPr lang="ru-RU" sz="1800" dirty="0">
                <a:latin typeface="Bookman Old Style" panose="02050604050505020204" pitchFamily="18" charset="0"/>
              </a:rPr>
              <a:t>не только вовлечены в </a:t>
            </a:r>
            <a:r>
              <a:rPr lang="ru-RU" sz="1800" dirty="0" err="1">
                <a:latin typeface="Bookman Old Style" panose="02050604050505020204" pitchFamily="18" charset="0"/>
              </a:rPr>
              <a:t>воспитательно</a:t>
            </a:r>
            <a:r>
              <a:rPr lang="ru-RU" sz="1800" dirty="0">
                <a:latin typeface="Bookman Old Style" panose="02050604050505020204" pitchFamily="18" charset="0"/>
              </a:rPr>
              <a:t>-образовательный процесс, но и </a:t>
            </a:r>
            <a:r>
              <a:rPr lang="ru-RU" sz="1800" dirty="0" smtClean="0">
                <a:latin typeface="Bookman Old Style" panose="02050604050505020204" pitchFamily="18" charset="0"/>
              </a:rPr>
              <a:t>научились </a:t>
            </a:r>
            <a:r>
              <a:rPr lang="ru-RU" sz="1800" dirty="0">
                <a:latin typeface="Bookman Old Style" panose="02050604050505020204" pitchFamily="18" charset="0"/>
              </a:rPr>
              <a:t>делать правильный выбор в развитии и сохранении здоровья своего ребенка.</a:t>
            </a:r>
          </a:p>
          <a:p>
            <a:pPr marL="0" indent="0">
              <a:buNone/>
            </a:pPr>
            <a:endParaRPr lang="ru-RU" sz="1800" dirty="0">
              <a:latin typeface="Bookman Old Style" panose="02050604050505020204" pitchFamily="18" charset="0"/>
            </a:endParaRPr>
          </a:p>
          <a:p>
            <a:pPr marL="0" indent="0" algn="r">
              <a:buNone/>
            </a:pPr>
            <a:r>
              <a:rPr lang="ru-RU" sz="1800" b="1" dirty="0">
                <a:latin typeface="Bookman Old Style" panose="02050604050505020204" pitchFamily="18" charset="0"/>
              </a:rPr>
              <a:t>Здоровье ребенка превыше всего,</a:t>
            </a:r>
          </a:p>
          <a:p>
            <a:pPr marL="0" indent="0" algn="r">
              <a:buNone/>
            </a:pPr>
            <a:r>
              <a:rPr lang="ru-RU" sz="1800" b="1" dirty="0">
                <a:latin typeface="Bookman Old Style" panose="02050604050505020204" pitchFamily="18" charset="0"/>
              </a:rPr>
              <a:t>Богатство земли не заменит его.</a:t>
            </a:r>
          </a:p>
          <a:p>
            <a:pPr marL="0" indent="0" algn="r">
              <a:buNone/>
            </a:pPr>
            <a:r>
              <a:rPr lang="ru-RU" sz="1800" b="1" dirty="0">
                <a:latin typeface="Bookman Old Style" panose="02050604050505020204" pitchFamily="18" charset="0"/>
              </a:rPr>
              <a:t>Здоровье не купишь, никто не продаст.</a:t>
            </a:r>
          </a:p>
          <a:p>
            <a:pPr marL="0" indent="0" algn="r">
              <a:buNone/>
            </a:pPr>
            <a:r>
              <a:rPr lang="ru-RU" sz="1800" b="1" dirty="0">
                <a:latin typeface="Bookman Old Style" panose="02050604050505020204" pitchFamily="18" charset="0"/>
              </a:rPr>
              <a:t>Его берегите, как сердце, как глаз.</a:t>
            </a:r>
          </a:p>
          <a:p>
            <a:pPr marL="0" indent="0" algn="r">
              <a:buNone/>
            </a:pPr>
            <a:endParaRPr lang="ru-RU" sz="1800" b="1" dirty="0">
              <a:latin typeface="Bookman Old Style" panose="02050604050505020204" pitchFamily="18" charset="0"/>
            </a:endParaRPr>
          </a:p>
          <a:p>
            <a:pPr marL="0" indent="0" algn="r">
              <a:buNone/>
            </a:pPr>
            <a:r>
              <a:rPr lang="ru-RU" sz="1800" b="1" dirty="0">
                <a:latin typeface="Bookman Old Style" panose="02050604050505020204" pitchFamily="18" charset="0"/>
              </a:rPr>
              <a:t>Ж</a:t>
            </a:r>
            <a:r>
              <a:rPr lang="ru-RU" sz="1800" b="1" dirty="0" smtClean="0">
                <a:latin typeface="Bookman Old Style" panose="02050604050505020204" pitchFamily="18" charset="0"/>
              </a:rPr>
              <a:t>. </a:t>
            </a:r>
            <a:r>
              <a:rPr lang="ru-RU" sz="1800" b="1" dirty="0" err="1" smtClean="0">
                <a:latin typeface="Bookman Old Style" panose="02050604050505020204" pitchFamily="18" charset="0"/>
              </a:rPr>
              <a:t>Жабаев</a:t>
            </a:r>
            <a:endParaRPr lang="ru-RU" sz="1800" b="1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ru-RU" sz="1800" dirty="0" smtClean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Bookman Old Style" panose="02050604050505020204" pitchFamily="18" charset="0"/>
              </a:rPr>
              <a:t>             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37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844824"/>
            <a:ext cx="554461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 smtClean="0">
              <a:solidFill>
                <a:srgbClr val="002060"/>
              </a:solidFill>
              <a:latin typeface="APCGaramondC" pitchFamily="2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rgbClr val="002060"/>
              </a:solidFill>
              <a:latin typeface="APCGaramondC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997839"/>
            <a:ext cx="6390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Bookman Old Style" panose="02050604050505020204" pitchFamily="18" charset="0"/>
              </a:rPr>
              <a:t>Спасибо за внимание!</a:t>
            </a:r>
            <a:endParaRPr lang="ru-RU" sz="3600" b="1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27" y="2980928"/>
            <a:ext cx="5189690" cy="280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27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91064" cy="850106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Bookman Old Style" panose="02050604050505020204" pitchFamily="18" charset="0"/>
              </a:rPr>
              <a:t>Этапы реализации проекта: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6491064" cy="4857403"/>
          </a:xfrm>
        </p:spPr>
        <p:txBody>
          <a:bodyPr>
            <a:normAutofit/>
          </a:bodyPr>
          <a:lstStyle/>
          <a:p>
            <a:pPr marL="514350" indent="-514350" algn="ctr">
              <a:buFont typeface="+mj-lt"/>
              <a:buAutoNum type="arabicPeriod"/>
            </a:pPr>
            <a:r>
              <a:rPr lang="ru-RU" sz="2800" b="1" dirty="0" smtClean="0">
                <a:latin typeface="Bookman Old Style" panose="02050604050505020204" pitchFamily="18" charset="0"/>
              </a:rPr>
              <a:t>Организационно-подготовительный</a:t>
            </a:r>
          </a:p>
          <a:p>
            <a:pPr marL="0" indent="0" algn="ctr">
              <a:buNone/>
            </a:pPr>
            <a:r>
              <a:rPr lang="ru-RU" sz="2800" i="1" dirty="0" smtClean="0">
                <a:latin typeface="Bookman Old Style" panose="02050604050505020204" pitchFamily="18" charset="0"/>
              </a:rPr>
              <a:t>(</a:t>
            </a:r>
            <a:r>
              <a:rPr lang="ru-RU" sz="2800" i="1" dirty="0">
                <a:latin typeface="Bookman Old Style" panose="02050604050505020204" pitchFamily="18" charset="0"/>
              </a:rPr>
              <a:t>сентябрь – октябрь)</a:t>
            </a:r>
          </a:p>
          <a:p>
            <a:pPr marL="0" indent="0" algn="ctr">
              <a:buNone/>
            </a:pPr>
            <a:endParaRPr lang="ru-RU" sz="2800" b="1" dirty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ru-RU" sz="2800" b="1" dirty="0">
                <a:latin typeface="Bookman Old Style" panose="02050604050505020204" pitchFamily="18" charset="0"/>
              </a:rPr>
              <a:t>2. Внедренческий</a:t>
            </a:r>
          </a:p>
          <a:p>
            <a:pPr marL="0" indent="0" algn="ctr">
              <a:buNone/>
            </a:pPr>
            <a:r>
              <a:rPr lang="ru-RU" sz="2800" i="1" dirty="0">
                <a:latin typeface="Bookman Old Style" panose="02050604050505020204" pitchFamily="18" charset="0"/>
              </a:rPr>
              <a:t>(октябрь – </a:t>
            </a:r>
            <a:r>
              <a:rPr lang="ru-RU" sz="2800" i="1" dirty="0" smtClean="0">
                <a:latin typeface="Bookman Old Style" panose="02050604050505020204" pitchFamily="18" charset="0"/>
              </a:rPr>
              <a:t>май)</a:t>
            </a:r>
          </a:p>
          <a:p>
            <a:pPr marL="0" indent="0" algn="ctr">
              <a:buNone/>
            </a:pPr>
            <a:endParaRPr lang="ru-RU" sz="2800" b="1" dirty="0" smtClean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ru-RU" sz="2800" b="1" dirty="0" smtClean="0">
                <a:latin typeface="Bookman Old Style" panose="02050604050505020204" pitchFamily="18" charset="0"/>
              </a:rPr>
              <a:t>3. Заключительный</a:t>
            </a:r>
          </a:p>
          <a:p>
            <a:pPr marL="0" indent="0" algn="ctr">
              <a:buNone/>
            </a:pPr>
            <a:r>
              <a:rPr lang="ru-RU" sz="2800" i="1" dirty="0" smtClean="0">
                <a:latin typeface="Bookman Old Style" panose="02050604050505020204" pitchFamily="18" charset="0"/>
              </a:rPr>
              <a:t>(</a:t>
            </a:r>
            <a:r>
              <a:rPr lang="ru-RU" sz="2800" i="1" dirty="0">
                <a:latin typeface="Bookman Old Style" panose="02050604050505020204" pitchFamily="18" charset="0"/>
              </a:rPr>
              <a:t>апрель – май)</a:t>
            </a:r>
          </a:p>
          <a:p>
            <a:pPr marL="0" indent="0" algn="just">
              <a:buNone/>
            </a:pP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48321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6491064" cy="1008112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Bookman Old Style" panose="02050604050505020204" pitchFamily="18" charset="0"/>
              </a:rPr>
              <a:t>Организационно-подготовительный этап</a:t>
            </a:r>
            <a:r>
              <a:rPr lang="ru-RU" sz="3200" b="1" dirty="0">
                <a:latin typeface="Bookman Old Style" panose="02050604050505020204" pitchFamily="18" charset="0"/>
              </a:rPr>
              <a:t/>
            </a:r>
            <a:br>
              <a:rPr lang="ru-RU" sz="3200" b="1" dirty="0">
                <a:latin typeface="Bookman Old Style" panose="02050604050505020204" pitchFamily="18" charset="0"/>
              </a:rPr>
            </a:br>
            <a:endParaRPr lang="ru-RU" sz="3200" b="1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28800"/>
            <a:ext cx="6491064" cy="4752528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1600" dirty="0" smtClean="0">
                <a:latin typeface="Bookman Old Style" panose="02050604050505020204" pitchFamily="18" charset="0"/>
              </a:rPr>
              <a:t>Накопление </a:t>
            </a:r>
            <a:r>
              <a:rPr lang="ru-RU" sz="1600" dirty="0">
                <a:latin typeface="Bookman Old Style" panose="02050604050505020204" pitchFamily="18" charset="0"/>
              </a:rPr>
              <a:t>информации. Наблюдения за детьми. Анализ проблемы. </a:t>
            </a:r>
            <a:endParaRPr lang="ru-RU" sz="1600" dirty="0" smtClean="0">
              <a:latin typeface="Bookman Old Style" panose="02050604050505020204" pitchFamily="18" charset="0"/>
            </a:endParaRPr>
          </a:p>
          <a:p>
            <a:pPr algn="just"/>
            <a:r>
              <a:rPr lang="ru-RU" sz="1600" dirty="0" smtClean="0">
                <a:latin typeface="Bookman Old Style" panose="02050604050505020204" pitchFamily="18" charset="0"/>
              </a:rPr>
              <a:t>Изучение </a:t>
            </a:r>
            <a:r>
              <a:rPr lang="ru-RU" sz="1600" dirty="0">
                <a:latin typeface="Bookman Old Style" panose="02050604050505020204" pitchFamily="18" charset="0"/>
              </a:rPr>
              <a:t>методической литературы по теме «Здоровье», «Традиционные и нетрадиционные средства оздоровления детей дошкольного возраста</a:t>
            </a:r>
            <a:r>
              <a:rPr lang="ru-RU" sz="1600" dirty="0" smtClean="0">
                <a:latin typeface="Bookman Old Style" panose="02050604050505020204" pitchFamily="18" charset="0"/>
              </a:rPr>
              <a:t>».</a:t>
            </a:r>
          </a:p>
          <a:p>
            <a:pPr algn="just"/>
            <a:r>
              <a:rPr lang="ru-RU" sz="1600" dirty="0" smtClean="0">
                <a:latin typeface="Bookman Old Style" panose="02050604050505020204" pitchFamily="18" charset="0"/>
              </a:rPr>
              <a:t>Работа </a:t>
            </a:r>
            <a:r>
              <a:rPr lang="ru-RU" sz="1600" dirty="0">
                <a:latin typeface="Bookman Old Style" panose="02050604050505020204" pitchFamily="18" charset="0"/>
              </a:rPr>
              <a:t>с периодическими изданиями «Дошкольное воспитание», «Обруч», «Дошкольное образование», «Дошкольная педагогика</a:t>
            </a:r>
            <a:r>
              <a:rPr lang="ru-RU" sz="1600" dirty="0" smtClean="0">
                <a:latin typeface="Bookman Old Style" panose="02050604050505020204" pitchFamily="18" charset="0"/>
              </a:rPr>
              <a:t>».</a:t>
            </a:r>
          </a:p>
          <a:p>
            <a:pPr algn="just"/>
            <a:r>
              <a:rPr lang="ru-RU" sz="1600" dirty="0" smtClean="0">
                <a:latin typeface="Bookman Old Style" panose="02050604050505020204" pitchFamily="18" charset="0"/>
              </a:rPr>
              <a:t>Анкетирование </a:t>
            </a:r>
            <a:r>
              <a:rPr lang="ru-RU" sz="1600" dirty="0">
                <a:latin typeface="Bookman Old Style" panose="02050604050505020204" pitchFamily="18" charset="0"/>
              </a:rPr>
              <a:t>родителей по теме проекта, обработка анкетных </a:t>
            </a:r>
            <a:r>
              <a:rPr lang="ru-RU" sz="1600" dirty="0" smtClean="0">
                <a:latin typeface="Bookman Old Style" panose="02050604050505020204" pitchFamily="18" charset="0"/>
              </a:rPr>
              <a:t>данных.</a:t>
            </a:r>
          </a:p>
          <a:p>
            <a:pPr algn="just"/>
            <a:r>
              <a:rPr lang="ru-RU" sz="1600" dirty="0" smtClean="0">
                <a:latin typeface="Bookman Old Style" panose="02050604050505020204" pitchFamily="18" charset="0"/>
              </a:rPr>
              <a:t>Разработка </a:t>
            </a:r>
            <a:r>
              <a:rPr lang="ru-RU" sz="1600" dirty="0">
                <a:latin typeface="Bookman Old Style" panose="02050604050505020204" pitchFamily="18" charset="0"/>
              </a:rPr>
              <a:t>проекта по теме «За здоровьем в детский сад</a:t>
            </a:r>
            <a:r>
              <a:rPr lang="ru-RU" sz="1600" dirty="0" smtClean="0">
                <a:latin typeface="Bookman Old Style" panose="02050604050505020204" pitchFamily="18" charset="0"/>
              </a:rPr>
              <a:t>».</a:t>
            </a:r>
          </a:p>
          <a:p>
            <a:pPr algn="just"/>
            <a:r>
              <a:rPr lang="ru-RU" sz="1600" dirty="0" smtClean="0">
                <a:latin typeface="Bookman Old Style" panose="02050604050505020204" pitchFamily="18" charset="0"/>
              </a:rPr>
              <a:t>Экскурсии </a:t>
            </a:r>
            <a:r>
              <a:rPr lang="ru-RU" sz="1600" dirty="0">
                <a:latin typeface="Bookman Old Style" panose="02050604050505020204" pitchFamily="18" charset="0"/>
              </a:rPr>
              <a:t>и целевые </a:t>
            </a:r>
            <a:r>
              <a:rPr lang="ru-RU" sz="1600" dirty="0" smtClean="0">
                <a:latin typeface="Bookman Old Style" panose="02050604050505020204" pitchFamily="18" charset="0"/>
              </a:rPr>
              <a:t>прогулки.</a:t>
            </a:r>
          </a:p>
          <a:p>
            <a:pPr algn="just"/>
            <a:r>
              <a:rPr lang="ru-RU" sz="1600" dirty="0" smtClean="0">
                <a:latin typeface="Bookman Old Style" panose="02050604050505020204" pitchFamily="18" charset="0"/>
              </a:rPr>
              <a:t>Изготовление </a:t>
            </a:r>
            <a:r>
              <a:rPr lang="ru-RU" sz="1600" dirty="0">
                <a:latin typeface="Bookman Old Style" panose="02050604050505020204" pitchFamily="18" charset="0"/>
              </a:rPr>
              <a:t>нетрадиционного оборудования в соответствии с темой </a:t>
            </a:r>
            <a:r>
              <a:rPr lang="ru-RU" sz="1600" dirty="0" smtClean="0">
                <a:latin typeface="Bookman Old Style" panose="02050604050505020204" pitchFamily="18" charset="0"/>
              </a:rPr>
              <a:t>проекта.</a:t>
            </a:r>
          </a:p>
          <a:p>
            <a:pPr algn="just"/>
            <a:r>
              <a:rPr lang="ru-RU" sz="1600" dirty="0" smtClean="0">
                <a:latin typeface="Bookman Old Style" panose="02050604050505020204" pitchFamily="18" charset="0"/>
              </a:rPr>
              <a:t>Беседы.</a:t>
            </a:r>
          </a:p>
          <a:p>
            <a:pPr algn="just"/>
            <a:r>
              <a:rPr lang="ru-RU" sz="1600" dirty="0" smtClean="0">
                <a:latin typeface="Bookman Old Style" panose="02050604050505020204" pitchFamily="18" charset="0"/>
              </a:rPr>
              <a:t>Рассматривание </a:t>
            </a:r>
            <a:r>
              <a:rPr lang="ru-RU" sz="1600" dirty="0">
                <a:latin typeface="Bookman Old Style" panose="02050604050505020204" pitchFamily="18" charset="0"/>
              </a:rPr>
              <a:t>иллюстраций, репродукций, картин и т. п.</a:t>
            </a:r>
          </a:p>
          <a:p>
            <a:pPr marL="0" indent="0" algn="just">
              <a:buNone/>
            </a:pP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36298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6491064" cy="43204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Bookman Old Style" panose="02050604050505020204" pitchFamily="18" charset="0"/>
              </a:rPr>
              <a:t>Внедренческий </a:t>
            </a:r>
            <a:r>
              <a:rPr lang="ru-RU" sz="2800" b="1" dirty="0">
                <a:latin typeface="Bookman Old Style" panose="02050604050505020204" pitchFamily="18" charset="0"/>
              </a:rPr>
              <a:t>этап</a:t>
            </a:r>
            <a:r>
              <a:rPr lang="ru-RU" sz="3200" b="1" dirty="0">
                <a:latin typeface="Bookman Old Style" panose="02050604050505020204" pitchFamily="18" charset="0"/>
              </a:rPr>
              <a:t/>
            </a:r>
            <a:br>
              <a:rPr lang="ru-RU" sz="3200" b="1" dirty="0">
                <a:latin typeface="Bookman Old Style" panose="02050604050505020204" pitchFamily="18" charset="0"/>
              </a:rPr>
            </a:br>
            <a:endParaRPr lang="ru-RU" sz="3200" b="1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764704"/>
            <a:ext cx="6984776" cy="6093296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sz="1600" b="1" dirty="0" smtClean="0">
                <a:latin typeface="Bookman Old Style" panose="02050604050505020204" pitchFamily="18" charset="0"/>
              </a:rPr>
              <a:t>1. «ЕСЛИ ХОЧЕШЬ БЫТЬ ЗДОРОВ…» </a:t>
            </a:r>
          </a:p>
          <a:p>
            <a:pPr marL="0" indent="0" algn="just">
              <a:buNone/>
            </a:pPr>
            <a:r>
              <a:rPr lang="ru-RU" sz="1600" b="1" dirty="0" smtClean="0">
                <a:latin typeface="Bookman Old Style" panose="02050604050505020204" pitchFamily="18" charset="0"/>
              </a:rPr>
              <a:t>Задача:</a:t>
            </a:r>
            <a:r>
              <a:rPr lang="ru-RU" sz="1600" b="1" dirty="0">
                <a:latin typeface="Bookman Old Style" panose="02050604050505020204" pitchFamily="18" charset="0"/>
              </a:rPr>
              <a:t> </a:t>
            </a:r>
            <a:r>
              <a:rPr lang="ru-RU" sz="1600" dirty="0" smtClean="0">
                <a:latin typeface="Bookman Old Style" panose="02050604050505020204" pitchFamily="18" charset="0"/>
              </a:rPr>
              <a:t>Использование </a:t>
            </a:r>
            <a:r>
              <a:rPr lang="ru-RU" sz="1600" dirty="0">
                <a:latin typeface="Bookman Old Style" panose="02050604050505020204" pitchFamily="18" charset="0"/>
              </a:rPr>
              <a:t>различных методов оздоровления детей в соответствии с возрастом, индивидуальными особенностями детей и пожеланиями родителей.</a:t>
            </a:r>
          </a:p>
          <a:p>
            <a:pPr marL="0" indent="0" algn="just">
              <a:buNone/>
            </a:pPr>
            <a:r>
              <a:rPr lang="ru-RU" sz="1600" b="1" i="1" dirty="0" smtClean="0">
                <a:latin typeface="Bookman Old Style" panose="02050604050505020204" pitchFamily="18" charset="0"/>
              </a:rPr>
              <a:t>(</a:t>
            </a:r>
            <a:r>
              <a:rPr lang="ru-RU" sz="1600" i="1" dirty="0">
                <a:latin typeface="Bookman Old Style" panose="02050604050505020204" pitchFamily="18" charset="0"/>
              </a:rPr>
              <a:t>психоэмоциональные игры; </a:t>
            </a:r>
            <a:r>
              <a:rPr lang="ru-RU" sz="1600" i="1" dirty="0" smtClean="0">
                <a:latin typeface="Bookman Old Style" panose="02050604050505020204" pitchFamily="18" charset="0"/>
              </a:rPr>
              <a:t>игры - </a:t>
            </a:r>
            <a:r>
              <a:rPr lang="ru-RU" sz="1600" i="1" dirty="0">
                <a:latin typeface="Bookman Old Style" panose="02050604050505020204" pitchFamily="18" charset="0"/>
              </a:rPr>
              <a:t>упражнения для выработки правильной осанки; упражнения для коррекции плоскостопия; оздоровительные игры, игровая терапия; КГН, закаливание).</a:t>
            </a:r>
          </a:p>
          <a:p>
            <a:pPr marL="0" indent="0" algn="ctr">
              <a:buNone/>
            </a:pPr>
            <a:r>
              <a:rPr lang="ru-RU" sz="1600" b="1" dirty="0" smtClean="0">
                <a:latin typeface="Bookman Old Style" panose="02050604050505020204" pitchFamily="18" charset="0"/>
              </a:rPr>
              <a:t>2. «Я ТАКОЙ» </a:t>
            </a:r>
          </a:p>
          <a:p>
            <a:pPr marL="0" indent="0" algn="ctr">
              <a:buNone/>
            </a:pPr>
            <a:r>
              <a:rPr lang="ru-RU" sz="1600" dirty="0" smtClean="0">
                <a:latin typeface="Bookman Old Style" panose="02050604050505020204" pitchFamily="18" charset="0"/>
              </a:rPr>
              <a:t>(</a:t>
            </a:r>
            <a:r>
              <a:rPr lang="ru-RU" sz="1600" dirty="0">
                <a:latin typeface="Bookman Old Style" panose="02050604050505020204" pitchFamily="18" charset="0"/>
              </a:rPr>
              <a:t>НОД по развитию представлений о мире и о себе</a:t>
            </a:r>
            <a:r>
              <a:rPr lang="ru-RU" sz="1600" dirty="0" smtClean="0">
                <a:latin typeface="Bookman Old Style" panose="02050604050505020204" pitchFamily="18" charset="0"/>
              </a:rPr>
              <a:t>).</a:t>
            </a:r>
          </a:p>
          <a:p>
            <a:pPr marL="0" indent="0" algn="ctr">
              <a:buNone/>
            </a:pPr>
            <a:endParaRPr lang="ru-RU" sz="1600" dirty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ru-RU" sz="1600" b="1" dirty="0" smtClean="0">
                <a:latin typeface="Bookman Old Style" panose="02050604050505020204" pitchFamily="18" charset="0"/>
              </a:rPr>
              <a:t>3. «ТВОРЧЕСКАЯ МАСТЕРСКАЯ» </a:t>
            </a:r>
          </a:p>
          <a:p>
            <a:pPr marL="0" indent="0" algn="ctr">
              <a:buNone/>
            </a:pPr>
            <a:r>
              <a:rPr lang="ru-RU" sz="1600" dirty="0" smtClean="0">
                <a:latin typeface="Bookman Old Style" panose="02050604050505020204" pitchFamily="18" charset="0"/>
              </a:rPr>
              <a:t>(</a:t>
            </a:r>
            <a:r>
              <a:rPr lang="ru-RU" sz="1600" dirty="0">
                <a:latin typeface="Bookman Old Style" panose="02050604050505020204" pitchFamily="18" charset="0"/>
              </a:rPr>
              <a:t>совместная продуктивная деятельность детей и родителей</a:t>
            </a:r>
            <a:r>
              <a:rPr lang="ru-RU" sz="1600" dirty="0" smtClean="0">
                <a:latin typeface="Bookman Old Style" panose="02050604050505020204" pitchFamily="18" charset="0"/>
              </a:rPr>
              <a:t>).</a:t>
            </a:r>
          </a:p>
          <a:p>
            <a:pPr marL="0" indent="0" algn="just">
              <a:buNone/>
            </a:pPr>
            <a:r>
              <a:rPr lang="ru-RU" sz="1600" b="1" dirty="0" smtClean="0">
                <a:latin typeface="Bookman Old Style" panose="02050604050505020204" pitchFamily="18" charset="0"/>
              </a:rPr>
              <a:t>Задача:</a:t>
            </a:r>
            <a:r>
              <a:rPr lang="ru-RU" sz="1600" dirty="0">
                <a:latin typeface="Bookman Old Style" panose="02050604050505020204" pitchFamily="18" charset="0"/>
              </a:rPr>
              <a:t>  Проведение оздоровительной работы с детьми и обогащение развивающей среды в группе при взаимодействии воспитателей, детей и их родителей</a:t>
            </a:r>
            <a:r>
              <a:rPr lang="ru-RU" sz="1600" dirty="0" smtClean="0">
                <a:latin typeface="Bookman Old Style" panose="02050604050505020204" pitchFamily="18" charset="0"/>
              </a:rPr>
              <a:t>.</a:t>
            </a:r>
          </a:p>
          <a:p>
            <a:pPr marL="0" indent="0" algn="just">
              <a:buNone/>
            </a:pPr>
            <a:endParaRPr lang="ru-RU" sz="1600" dirty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ru-RU" sz="1600" b="1" dirty="0">
                <a:latin typeface="Bookman Old Style" panose="02050604050505020204" pitchFamily="18" charset="0"/>
              </a:rPr>
              <a:t>4. </a:t>
            </a:r>
            <a:r>
              <a:rPr lang="ru-RU" sz="1600" b="1" dirty="0" smtClean="0">
                <a:latin typeface="Bookman Old Style" panose="02050604050505020204" pitchFamily="18" charset="0"/>
              </a:rPr>
              <a:t>«НА КНИЖНОЙ ПОЛКЕ» </a:t>
            </a:r>
          </a:p>
          <a:p>
            <a:pPr marL="0" indent="0" algn="ctr">
              <a:buNone/>
            </a:pPr>
            <a:r>
              <a:rPr lang="ru-RU" sz="1600" dirty="0" smtClean="0">
                <a:latin typeface="Bookman Old Style" panose="02050604050505020204" pitchFamily="18" charset="0"/>
              </a:rPr>
              <a:t>(</a:t>
            </a:r>
            <a:r>
              <a:rPr lang="ru-RU" sz="1600" dirty="0">
                <a:latin typeface="Bookman Old Style" panose="02050604050505020204" pitchFamily="18" charset="0"/>
              </a:rPr>
              <a:t>чтение детской литературы, заучивание стихотворений, </a:t>
            </a:r>
            <a:r>
              <a:rPr lang="ru-RU" sz="1600" dirty="0" err="1">
                <a:latin typeface="Bookman Old Style" panose="02050604050505020204" pitchFamily="18" charset="0"/>
              </a:rPr>
              <a:t>потешек</a:t>
            </a:r>
            <a:r>
              <a:rPr lang="ru-RU" sz="1600" dirty="0" smtClean="0">
                <a:latin typeface="Bookman Old Style" panose="02050604050505020204" pitchFamily="18" charset="0"/>
              </a:rPr>
              <a:t>).</a:t>
            </a:r>
          </a:p>
          <a:p>
            <a:pPr marL="0" indent="0">
              <a:buNone/>
            </a:pPr>
            <a:r>
              <a:rPr lang="ru-RU" sz="1600" b="1" dirty="0" smtClean="0">
                <a:latin typeface="Bookman Old Style" panose="02050604050505020204" pitchFamily="18" charset="0"/>
              </a:rPr>
              <a:t>Задачи:</a:t>
            </a:r>
            <a:r>
              <a:rPr lang="ru-RU" sz="1600" b="1" dirty="0">
                <a:latin typeface="Bookman Old Style" panose="02050604050505020204" pitchFamily="18" charset="0"/>
              </a:rPr>
              <a:t> </a:t>
            </a:r>
            <a:endParaRPr lang="ru-RU" sz="1600" b="1" dirty="0" smtClean="0">
              <a:latin typeface="Bookman Old Style" panose="02050604050505020204" pitchFamily="18" charset="0"/>
            </a:endParaRPr>
          </a:p>
          <a:p>
            <a:r>
              <a:rPr lang="ru-RU" sz="1600" dirty="0" smtClean="0">
                <a:latin typeface="Bookman Old Style" panose="02050604050505020204" pitchFamily="18" charset="0"/>
              </a:rPr>
              <a:t>воспитывать </a:t>
            </a:r>
            <a:r>
              <a:rPr lang="ru-RU" sz="1600" dirty="0">
                <a:latin typeface="Bookman Old Style" panose="02050604050505020204" pitchFamily="18" charset="0"/>
              </a:rPr>
              <a:t>бережное отношение к своему здоровью через чтение детской </a:t>
            </a:r>
            <a:r>
              <a:rPr lang="ru-RU" sz="1600" dirty="0" smtClean="0">
                <a:latin typeface="Bookman Old Style" panose="02050604050505020204" pitchFamily="18" charset="0"/>
              </a:rPr>
              <a:t>литературы;</a:t>
            </a:r>
          </a:p>
          <a:p>
            <a:r>
              <a:rPr lang="ru-RU" sz="1600" dirty="0" smtClean="0">
                <a:latin typeface="Bookman Old Style" panose="02050604050505020204" pitchFamily="18" charset="0"/>
              </a:rPr>
              <a:t>использовать </a:t>
            </a:r>
            <a:r>
              <a:rPr lang="ru-RU" sz="1600" dirty="0">
                <a:latin typeface="Bookman Old Style" panose="02050604050505020204" pitchFamily="18" charset="0"/>
              </a:rPr>
              <a:t>русские народные </a:t>
            </a:r>
            <a:r>
              <a:rPr lang="ru-RU" sz="1600" dirty="0" err="1">
                <a:latin typeface="Bookman Old Style" panose="02050604050505020204" pitchFamily="18" charset="0"/>
              </a:rPr>
              <a:t>потешки</a:t>
            </a:r>
            <a:r>
              <a:rPr lang="ru-RU" sz="1600" dirty="0">
                <a:latin typeface="Bookman Old Style" panose="02050604050505020204" pitchFamily="18" charset="0"/>
              </a:rPr>
              <a:t>, приговорки, </a:t>
            </a:r>
            <a:r>
              <a:rPr lang="ru-RU" sz="1600" dirty="0" err="1">
                <a:latin typeface="Bookman Old Style" panose="02050604050505020204" pitchFamily="18" charset="0"/>
              </a:rPr>
              <a:t>пестушки</a:t>
            </a:r>
            <a:r>
              <a:rPr lang="ru-RU" sz="1600" dirty="0">
                <a:latin typeface="Bookman Old Style" panose="02050604050505020204" pitchFamily="18" charset="0"/>
              </a:rPr>
              <a:t> при умывании, расчесывании и </a:t>
            </a:r>
            <a:r>
              <a:rPr lang="ru-RU" sz="1600" dirty="0" err="1">
                <a:latin typeface="Bookman Old Style" panose="02050604050505020204" pitchFamily="18" charset="0"/>
              </a:rPr>
              <a:t>заплетании</a:t>
            </a:r>
            <a:r>
              <a:rPr lang="ru-RU" sz="1600" dirty="0">
                <a:latin typeface="Bookman Old Style" panose="02050604050505020204" pitchFamily="18" charset="0"/>
              </a:rPr>
              <a:t> волос девочкам;</a:t>
            </a:r>
          </a:p>
          <a:p>
            <a:r>
              <a:rPr lang="ru-RU" sz="1600" dirty="0">
                <a:latin typeface="Bookman Old Style" panose="02050604050505020204" pitchFamily="18" charset="0"/>
              </a:rPr>
              <a:t>заучивать стихотворения о здоровье</a:t>
            </a:r>
            <a:r>
              <a:rPr lang="ru-RU" sz="1600" dirty="0" smtClean="0">
                <a:latin typeface="Bookman Old Style" panose="02050604050505020204" pitchFamily="18" charset="0"/>
              </a:rPr>
              <a:t>.</a:t>
            </a:r>
          </a:p>
          <a:p>
            <a:pPr marL="0" indent="0">
              <a:buNone/>
            </a:pPr>
            <a:endParaRPr lang="ru-RU" sz="1600" dirty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ru-RU" sz="1600" b="1" dirty="0" smtClean="0">
                <a:latin typeface="Bookman Old Style" panose="02050604050505020204" pitchFamily="18" charset="0"/>
              </a:rPr>
              <a:t>5. «ВЕСЕЛИСЬ, ДЕТВОРА!» </a:t>
            </a:r>
          </a:p>
          <a:p>
            <a:pPr marL="0" indent="0" algn="ctr">
              <a:buNone/>
            </a:pPr>
            <a:r>
              <a:rPr lang="ru-RU" sz="1600" dirty="0" smtClean="0">
                <a:latin typeface="Bookman Old Style" panose="02050604050505020204" pitchFamily="18" charset="0"/>
              </a:rPr>
              <a:t>(</a:t>
            </a:r>
            <a:r>
              <a:rPr lang="ru-RU" sz="1600" dirty="0">
                <a:latin typeface="Bookman Old Style" panose="02050604050505020204" pitchFamily="18" charset="0"/>
              </a:rPr>
              <a:t>оздоровительные досуги, праздники, развлечения, дни здоровья, тематические прогулки, игровая деятельность</a:t>
            </a:r>
            <a:r>
              <a:rPr lang="ru-RU" sz="1600" dirty="0" smtClean="0">
                <a:latin typeface="Bookman Old Style" panose="02050604050505020204" pitchFamily="18" charset="0"/>
              </a:rPr>
              <a:t>).</a:t>
            </a:r>
          </a:p>
          <a:p>
            <a:pPr marL="0" indent="0">
              <a:buNone/>
            </a:pPr>
            <a:r>
              <a:rPr lang="ru-RU" sz="1600" b="1" dirty="0" smtClean="0">
                <a:latin typeface="Bookman Old Style" panose="02050604050505020204" pitchFamily="18" charset="0"/>
              </a:rPr>
              <a:t>Задачи:</a:t>
            </a:r>
            <a:endParaRPr lang="ru-RU" sz="1600" b="1" dirty="0">
              <a:latin typeface="Bookman Old Style" panose="02050604050505020204" pitchFamily="18" charset="0"/>
            </a:endParaRPr>
          </a:p>
          <a:p>
            <a:r>
              <a:rPr lang="ru-RU" sz="1600" dirty="0">
                <a:latin typeface="Bookman Old Style" panose="02050604050505020204" pitchFamily="18" charset="0"/>
              </a:rPr>
              <a:t>воспитывать бережное отношение к своему и чужому здоровью;</a:t>
            </a:r>
          </a:p>
          <a:p>
            <a:r>
              <a:rPr lang="ru-RU" sz="1600" dirty="0">
                <a:latin typeface="Bookman Old Style" panose="02050604050505020204" pitchFamily="18" charset="0"/>
              </a:rPr>
              <a:t>развивать двигательную активность детей;</a:t>
            </a:r>
          </a:p>
          <a:p>
            <a:r>
              <a:rPr lang="ru-RU" sz="1600" dirty="0">
                <a:latin typeface="Bookman Old Style" panose="02050604050505020204" pitchFamily="18" charset="0"/>
              </a:rPr>
              <a:t>создавать психологический и эмоциональный комфорт в группе</a:t>
            </a:r>
            <a:r>
              <a:rPr lang="ru-RU" sz="1600" dirty="0" smtClean="0">
                <a:latin typeface="Bookman Old Style" panose="02050604050505020204" pitchFamily="18" charset="0"/>
              </a:rPr>
              <a:t>.</a:t>
            </a:r>
          </a:p>
          <a:p>
            <a:endParaRPr lang="ru-RU" sz="1600" dirty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ru-RU" sz="1600" b="1" dirty="0" smtClean="0">
                <a:latin typeface="Bookman Old Style" panose="02050604050505020204" pitchFamily="18" charset="0"/>
              </a:rPr>
              <a:t>6. «ДЛЯ МАМ И ПАП» </a:t>
            </a:r>
            <a:endParaRPr lang="ru-RU" sz="1600" dirty="0" smtClean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ru-RU" sz="1600" dirty="0" smtClean="0">
                <a:latin typeface="Bookman Old Style" panose="02050604050505020204" pitchFamily="18" charset="0"/>
              </a:rPr>
              <a:t>(информация</a:t>
            </a:r>
            <a:r>
              <a:rPr lang="ru-RU" sz="1600" dirty="0">
                <a:latin typeface="Bookman Old Style" panose="02050604050505020204" pitchFamily="18" charset="0"/>
              </a:rPr>
              <a:t>, фотовыставки, опросы, анкетирование, родительские собрания, консультации</a:t>
            </a:r>
            <a:r>
              <a:rPr lang="ru-RU" sz="1600" dirty="0" smtClean="0">
                <a:latin typeface="Bookman Old Style" panose="02050604050505020204" pitchFamily="18" charset="0"/>
              </a:rPr>
              <a:t>.)</a:t>
            </a:r>
          </a:p>
          <a:p>
            <a:pPr marL="0" indent="0">
              <a:buNone/>
            </a:pPr>
            <a:r>
              <a:rPr lang="ru-RU" sz="1600" b="1" dirty="0" smtClean="0">
                <a:latin typeface="Bookman Old Style" panose="02050604050505020204" pitchFamily="18" charset="0"/>
              </a:rPr>
              <a:t>Задачи:</a:t>
            </a:r>
            <a:endParaRPr lang="ru-RU" sz="1600" b="1" dirty="0">
              <a:latin typeface="Bookman Old Style" panose="02050604050505020204" pitchFamily="18" charset="0"/>
            </a:endParaRPr>
          </a:p>
          <a:p>
            <a:r>
              <a:rPr lang="ru-RU" sz="1600" dirty="0">
                <a:latin typeface="Bookman Old Style" panose="02050604050505020204" pitchFamily="18" charset="0"/>
              </a:rPr>
              <a:t>знакомить родителей с методами оздоровления детей в детском саду и дома;</a:t>
            </a:r>
          </a:p>
          <a:p>
            <a:r>
              <a:rPr lang="ru-RU" sz="1600" dirty="0">
                <a:latin typeface="Bookman Old Style" panose="02050604050505020204" pitchFamily="18" charset="0"/>
              </a:rPr>
              <a:t>привлекать родителей к работе по оздоровлению детей в детском саду.</a:t>
            </a:r>
          </a:p>
          <a:p>
            <a:pPr marL="0" indent="0">
              <a:buNone/>
            </a:pPr>
            <a:endParaRPr lang="ru-RU" sz="1600" dirty="0">
              <a:latin typeface="Bookman Old Style" panose="02050604050505020204" pitchFamily="18" charset="0"/>
            </a:endParaRPr>
          </a:p>
          <a:p>
            <a:pPr algn="just"/>
            <a:endParaRPr lang="ru-RU" sz="1600" b="1" dirty="0" smtClean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94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92696"/>
            <a:ext cx="6984776" cy="576064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800" b="1" dirty="0" smtClean="0">
                <a:latin typeface="Bookman Old Style" panose="02050604050505020204" pitchFamily="18" charset="0"/>
              </a:rPr>
              <a:t>«Если хочешь быть здоров…»</a:t>
            </a:r>
            <a:r>
              <a:rPr lang="ru-RU" sz="3200" b="1" dirty="0">
                <a:latin typeface="Bookman Old Style" panose="02050604050505020204" pitchFamily="18" charset="0"/>
              </a:rPr>
              <a:t/>
            </a:r>
            <a:br>
              <a:rPr lang="ru-RU" sz="3200" b="1" dirty="0">
                <a:latin typeface="Bookman Old Style" panose="02050604050505020204" pitchFamily="18" charset="0"/>
              </a:rPr>
            </a:br>
            <a:endParaRPr lang="ru-RU" sz="3200" b="1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340768"/>
            <a:ext cx="6203032" cy="5040560"/>
          </a:xfrm>
        </p:spPr>
        <p:txBody>
          <a:bodyPr>
            <a:normAutofit/>
          </a:bodyPr>
          <a:lstStyle/>
          <a:p>
            <a:pPr algn="just"/>
            <a:r>
              <a:rPr lang="ru-RU" sz="1600" dirty="0">
                <a:latin typeface="Bookman Old Style" panose="02050604050505020204" pitchFamily="18" charset="0"/>
              </a:rPr>
              <a:t>Консультация для родителей «Закаливание детей в дошкольном  возрасте» </a:t>
            </a:r>
            <a:endParaRPr lang="ru-RU" sz="1600" dirty="0" smtClean="0">
              <a:latin typeface="Bookman Old Style" panose="02050604050505020204" pitchFamily="18" charset="0"/>
            </a:endParaRPr>
          </a:p>
          <a:p>
            <a:pPr algn="just"/>
            <a:r>
              <a:rPr lang="ru-RU" sz="1600" dirty="0" smtClean="0">
                <a:latin typeface="Bookman Old Style" panose="02050604050505020204" pitchFamily="18" charset="0"/>
              </a:rPr>
              <a:t>Опрос </a:t>
            </a:r>
            <a:r>
              <a:rPr lang="ru-RU" sz="1600" dirty="0">
                <a:latin typeface="Bookman Old Style" panose="02050604050505020204" pitchFamily="18" charset="0"/>
              </a:rPr>
              <a:t>родителей «Методы закаливания</a:t>
            </a:r>
            <a:r>
              <a:rPr lang="ru-RU" sz="1600" dirty="0" smtClean="0">
                <a:latin typeface="Bookman Old Style" panose="02050604050505020204" pitchFamily="18" charset="0"/>
              </a:rPr>
              <a:t>».</a:t>
            </a:r>
          </a:p>
          <a:p>
            <a:pPr algn="just"/>
            <a:r>
              <a:rPr lang="ru-RU" sz="1600" dirty="0" smtClean="0">
                <a:latin typeface="Bookman Old Style" panose="02050604050505020204" pitchFamily="18" charset="0"/>
              </a:rPr>
              <a:t>Традиционные </a:t>
            </a:r>
            <a:r>
              <a:rPr lang="ru-RU" sz="1600" dirty="0">
                <a:latin typeface="Bookman Old Style" panose="02050604050505020204" pitchFamily="18" charset="0"/>
              </a:rPr>
              <a:t>методы </a:t>
            </a:r>
            <a:r>
              <a:rPr lang="ru-RU" sz="1600" dirty="0" smtClean="0">
                <a:latin typeface="Bookman Old Style" panose="02050604050505020204" pitchFamily="18" charset="0"/>
              </a:rPr>
              <a:t>закаливания.</a:t>
            </a:r>
            <a:endParaRPr lang="ru-RU" sz="1600" dirty="0">
              <a:latin typeface="Bookman Old Style" panose="02050604050505020204" pitchFamily="18" charset="0"/>
            </a:endParaRPr>
          </a:p>
          <a:p>
            <a:pPr algn="just"/>
            <a:r>
              <a:rPr lang="ru-RU" sz="1600" dirty="0" smtClean="0">
                <a:latin typeface="Bookman Old Style" panose="02050604050505020204" pitchFamily="18" charset="0"/>
              </a:rPr>
              <a:t>Нетрадиционные </a:t>
            </a:r>
            <a:r>
              <a:rPr lang="ru-RU" sz="1600" dirty="0">
                <a:latin typeface="Bookman Old Style" panose="02050604050505020204" pitchFamily="18" charset="0"/>
              </a:rPr>
              <a:t>средства оздоровления детей </a:t>
            </a:r>
            <a:r>
              <a:rPr lang="ru-RU" sz="1600" i="1" dirty="0">
                <a:latin typeface="Bookman Old Style" panose="02050604050505020204" pitchFamily="18" charset="0"/>
              </a:rPr>
              <a:t>(оздоровительные игры, игры, которые лечат, игровая терапия, упражнения – игры при болезнях носа и горла, упражнения для профилактики и коррекции плоскостопия, «погодный массаж», гимнастика для пальцев ног, массаж стоп</a:t>
            </a:r>
            <a:r>
              <a:rPr lang="ru-RU" sz="1600" i="1" dirty="0" smtClean="0">
                <a:latin typeface="Bookman Old Style" panose="02050604050505020204" pitchFamily="18" charset="0"/>
              </a:rPr>
              <a:t>).</a:t>
            </a:r>
            <a:endParaRPr lang="ru-RU" sz="1600" i="1" dirty="0">
              <a:latin typeface="Bookman Old Style" panose="02050604050505020204" pitchFamily="18" charset="0"/>
            </a:endParaRPr>
          </a:p>
          <a:p>
            <a:pPr algn="just"/>
            <a:endParaRPr lang="ru-RU" sz="1600" dirty="0">
              <a:latin typeface="Bookman Old Style" panose="02050604050505020204" pitchFamily="18" charset="0"/>
            </a:endParaRPr>
          </a:p>
          <a:p>
            <a:pPr algn="just"/>
            <a:endParaRPr lang="ru-RU" sz="1600" dirty="0" smtClean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8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6672"/>
            <a:ext cx="7308304" cy="648072"/>
          </a:xfrm>
        </p:spPr>
        <p:txBody>
          <a:bodyPr>
            <a:noAutofit/>
          </a:bodyPr>
          <a:lstStyle/>
          <a:p>
            <a:r>
              <a:rPr lang="ru-RU" sz="1800" b="1" dirty="0">
                <a:latin typeface="Bookman Old Style" panose="02050604050505020204" pitchFamily="18" charset="0"/>
              </a:rPr>
              <a:t>Консультация для родителей </a:t>
            </a:r>
            <a:r>
              <a:rPr lang="ru-RU" sz="1800" b="1" dirty="0" smtClean="0">
                <a:latin typeface="Bookman Old Style" panose="02050604050505020204" pitchFamily="18" charset="0"/>
              </a:rPr>
              <a:t/>
            </a:r>
            <a:br>
              <a:rPr lang="ru-RU" sz="1800" b="1" dirty="0" smtClean="0">
                <a:latin typeface="Bookman Old Style" panose="02050604050505020204" pitchFamily="18" charset="0"/>
              </a:rPr>
            </a:br>
            <a:r>
              <a:rPr lang="ru-RU" sz="2000" b="1" i="1" dirty="0" smtClean="0">
                <a:latin typeface="Bookman Old Style" panose="02050604050505020204" pitchFamily="18" charset="0"/>
              </a:rPr>
              <a:t>«</a:t>
            </a:r>
            <a:r>
              <a:rPr lang="ru-RU" sz="2000" b="1" i="1" dirty="0">
                <a:latin typeface="Bookman Old Style" panose="02050604050505020204" pitchFamily="18" charset="0"/>
              </a:rPr>
              <a:t>Закаливание </a:t>
            </a:r>
            <a:r>
              <a:rPr lang="ru-RU" sz="2000" b="1" i="1" dirty="0" smtClean="0">
                <a:latin typeface="Bookman Old Style" panose="02050604050505020204" pitchFamily="18" charset="0"/>
              </a:rPr>
              <a:t>детей дошкольного возраста» </a:t>
            </a:r>
            <a:r>
              <a:rPr lang="ru-RU" sz="2000" b="1" i="1" dirty="0">
                <a:latin typeface="Bookman Old Style" panose="02050604050505020204" pitchFamily="18" charset="0"/>
              </a:rPr>
              <a:t/>
            </a:r>
            <a:br>
              <a:rPr lang="ru-RU" sz="2000" b="1" i="1" dirty="0">
                <a:latin typeface="Bookman Old Style" panose="02050604050505020204" pitchFamily="18" charset="0"/>
              </a:rPr>
            </a:br>
            <a:endParaRPr lang="ru-RU" sz="2000" b="1" i="1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75" y="1268760"/>
            <a:ext cx="3744416" cy="2808312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869" y="3717032"/>
            <a:ext cx="3768419" cy="2826314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8834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1873</TotalTime>
  <Words>1608</Words>
  <Application>Microsoft Office PowerPoint</Application>
  <PresentationFormat>Экран (4:3)</PresentationFormat>
  <Paragraphs>240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Презентация PowerPoint</vt:lpstr>
      <vt:lpstr>Описание проекта</vt:lpstr>
      <vt:lpstr>Актуальность проекта</vt:lpstr>
      <vt:lpstr>Цель проекта</vt:lpstr>
      <vt:lpstr>Этапы реализации проекта:</vt:lpstr>
      <vt:lpstr>Организационно-подготовительный этап </vt:lpstr>
      <vt:lpstr>Внедренческий этап </vt:lpstr>
      <vt:lpstr>«Если хочешь быть здоров…» </vt:lpstr>
      <vt:lpstr>Консультация для родителей  «Закаливание детей дошкольного возраста»  </vt:lpstr>
      <vt:lpstr>Традиционные методы закаливания:</vt:lpstr>
      <vt:lpstr>Традиционные методы закаливания:</vt:lpstr>
      <vt:lpstr>Презентация PowerPoint</vt:lpstr>
      <vt:lpstr>Нетрадиционные методы закаливания:</vt:lpstr>
      <vt:lpstr>Презентация PowerPoint</vt:lpstr>
      <vt:lpstr>Игры, которые лечат:</vt:lpstr>
      <vt:lpstr>Игровая терапия:  /Упражнения на поверхности воды и песка, связанные с тактильно – кинестетической чувствительностью, снятием эмоционального напряжения/</vt:lpstr>
      <vt:lpstr>Упражнения для профилактики, коррекции плоскостопия: </vt:lpstr>
      <vt:lpstr>2. «Я такой» /Планирование НОД по развитию представлений о мире и о себе /</vt:lpstr>
      <vt:lpstr> НОД  на тему: "В гостях у Капельки« /в рамках проведения акции «Добрая вода»/</vt:lpstr>
      <vt:lpstr>НОД на тему: «Знакомство с профессией медсестры».</vt:lpstr>
      <vt:lpstr>НОД на тему: «В нашу группу – ой, ой, ой, Мойдодыр пришел живой».</vt:lpstr>
      <vt:lpstr>НОД на тему: «Путешествие на воздушном шаре в страну «Здоровья»».</vt:lpstr>
      <vt:lpstr>3. «Творческая мастерская»</vt:lpstr>
      <vt:lpstr>3. «Творческая мастерская»</vt:lpstr>
      <vt:lpstr>НОД «Расческа для куклы Кати»</vt:lpstr>
      <vt:lpstr>4. «На книжной полке»</vt:lpstr>
      <vt:lpstr>5. «Веселись детвора»</vt:lpstr>
      <vt:lpstr>5. «Веселись детвора» /с/ролевые игры/</vt:lpstr>
      <vt:lpstr>«Дидактические игры»</vt:lpstr>
      <vt:lpstr>Спортивно – оздоровительное развлечение на тему: «За здоровьем в детский сад» </vt:lpstr>
      <vt:lpstr>Презентация PowerPoint</vt:lpstr>
      <vt:lpstr>Спортивной праздник для пап на тему: «Мой папа – самый лучший друг» </vt:lpstr>
      <vt:lpstr>«Подвижные игры»</vt:lpstr>
      <vt:lpstr> «Пальчиковые игры»</vt:lpstr>
      <vt:lpstr>6. «Для пап и мам»</vt:lpstr>
      <vt:lpstr>Консультация: «Воспитание основ здорового образа жизни у детей дошкольного возраста».</vt:lpstr>
      <vt:lpstr>Информация для родителей:</vt:lpstr>
      <vt:lpstr>Родительское собрание на тему:   «Береги здоровье с молоду».</vt:lpstr>
      <vt:lpstr>Презентация PowerPoint</vt:lpstr>
      <vt:lpstr>Консультация для родителей:  «Вредные привычки маленьких детей».</vt:lpstr>
      <vt:lpstr>Консультация для родителей:  «Безопасность детей на воде»».</vt:lpstr>
      <vt:lpstr>Участие в VI Всероссийском конкурсе детских рисунков «Зимние забавы»  </vt:lpstr>
      <vt:lpstr>Участие в городской Спартакиаде, посвященной 75-летию дважды Героя Советского Союза Ю. В. Малышева  </vt:lpstr>
      <vt:lpstr>Выставка детских рисунков</vt:lpstr>
      <vt:lpstr>«Заключительный этап: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Lidia</dc:creator>
  <cp:lastModifiedBy>ADMIN</cp:lastModifiedBy>
  <cp:revision>102</cp:revision>
  <cp:lastPrinted>2017-08-13T09:40:11Z</cp:lastPrinted>
  <dcterms:created xsi:type="dcterms:W3CDTF">2014-08-06T15:24:49Z</dcterms:created>
  <dcterms:modified xsi:type="dcterms:W3CDTF">2017-08-13T09:40:18Z</dcterms:modified>
</cp:coreProperties>
</file>