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59" r:id="rId4"/>
    <p:sldId id="274" r:id="rId5"/>
    <p:sldId id="260" r:id="rId6"/>
    <p:sldId id="280" r:id="rId7"/>
    <p:sldId id="261" r:id="rId8"/>
    <p:sldId id="262" r:id="rId9"/>
    <p:sldId id="263" r:id="rId10"/>
    <p:sldId id="264" r:id="rId11"/>
    <p:sldId id="265" r:id="rId12"/>
    <p:sldId id="275" r:id="rId13"/>
    <p:sldId id="266" r:id="rId14"/>
    <p:sldId id="267" r:id="rId15"/>
    <p:sldId id="271" r:id="rId16"/>
    <p:sldId id="269" r:id="rId17"/>
    <p:sldId id="272" r:id="rId18"/>
    <p:sldId id="276" r:id="rId19"/>
    <p:sldId id="277" r:id="rId20"/>
    <p:sldId id="278" r:id="rId21"/>
    <p:sldId id="270" r:id="rId22"/>
    <p:sldId id="279" r:id="rId23"/>
    <p:sldId id="273" r:id="rId24"/>
    <p:sldId id="281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87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3E6BA948-BF21-448B-BC18-28C7C5EAF205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6EAD945C-3667-45AD-97AB-244E20B7ADF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BA948-BF21-448B-BC18-28C7C5EAF205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D945C-3667-45AD-97AB-244E20B7ADF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BA948-BF21-448B-BC18-28C7C5EAF205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D945C-3667-45AD-97AB-244E20B7ADF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BA948-BF21-448B-BC18-28C7C5EAF205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D945C-3667-45AD-97AB-244E20B7ADF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BA948-BF21-448B-BC18-28C7C5EAF205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D945C-3667-45AD-97AB-244E20B7ADF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BA948-BF21-448B-BC18-28C7C5EAF205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D945C-3667-45AD-97AB-244E20B7ADF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3E6BA948-BF21-448B-BC18-28C7C5EAF205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6EAD945C-3667-45AD-97AB-244E20B7ADF2}" type="slidenum">
              <a:rPr lang="ru-RU" smtClean="0"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3E6BA948-BF21-448B-BC18-28C7C5EAF205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6EAD945C-3667-45AD-97AB-244E20B7ADF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BA948-BF21-448B-BC18-28C7C5EAF205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D945C-3667-45AD-97AB-244E20B7ADF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BA948-BF21-448B-BC18-28C7C5EAF205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D945C-3667-45AD-97AB-244E20B7ADF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BA948-BF21-448B-BC18-28C7C5EAF205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D945C-3667-45AD-97AB-244E20B7ADF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3E6BA948-BF21-448B-BC18-28C7C5EAF205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6EAD945C-3667-45AD-97AB-244E20B7ADF2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2060848"/>
            <a:ext cx="845820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 </a:t>
            </a:r>
            <a:r>
              <a:rPr lang="ru-RU" dirty="0" smtClean="0"/>
              <a:t>"Оснащение </a:t>
            </a:r>
            <a:r>
              <a:rPr lang="ru-RU" dirty="0"/>
              <a:t>образовательного пространства детского сада для обеспечения познавательной активности детей"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" y="4365104"/>
            <a:ext cx="8363272" cy="2016224"/>
          </a:xfrm>
        </p:spPr>
        <p:txBody>
          <a:bodyPr/>
          <a:lstStyle/>
          <a:p>
            <a:pPr algn="r"/>
            <a:r>
              <a:rPr lang="ru-RU" dirty="0" smtClean="0"/>
              <a:t>Подготовила: </a:t>
            </a:r>
          </a:p>
          <a:p>
            <a:pPr algn="r"/>
            <a:r>
              <a:rPr lang="ru-RU" dirty="0" smtClean="0"/>
              <a:t>воспитатель МДОУ «Сказка» г. Николаевска </a:t>
            </a:r>
          </a:p>
          <a:p>
            <a:pPr algn="r"/>
            <a:r>
              <a:rPr lang="ru-RU" dirty="0" smtClean="0"/>
              <a:t>Кутепова Н.В.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63216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764704"/>
            <a:ext cx="7931224" cy="36004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/>
              <a:t>ИГРА «ПОПАДИ В МИШЕНЬ»</a:t>
            </a:r>
            <a:br>
              <a:rPr lang="ru-RU" sz="2000" b="1" dirty="0" smtClean="0"/>
            </a:br>
            <a:r>
              <a:rPr lang="ru-RU" sz="2000" b="1" dirty="0" smtClean="0"/>
              <a:t> </a:t>
            </a:r>
            <a:endParaRPr lang="ru-RU" sz="20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37" y="1052736"/>
            <a:ext cx="8067814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3861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764704"/>
            <a:ext cx="7931224" cy="36004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/>
              <a:t>СЮЖЕТНО-РОЛЕВАЯ ИГРА «ВОДИТЕЛЬ» </a:t>
            </a:r>
            <a:br>
              <a:rPr lang="ru-RU" sz="2000" b="1" dirty="0" smtClean="0"/>
            </a:br>
            <a:r>
              <a:rPr lang="ru-RU" sz="2000" b="1" dirty="0" smtClean="0"/>
              <a:t> </a:t>
            </a:r>
            <a:endParaRPr lang="ru-RU" sz="20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84" y="1052736"/>
            <a:ext cx="7452320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7472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63" y="764704"/>
            <a:ext cx="7836362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6968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764704"/>
            <a:ext cx="7931224" cy="36004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/>
              <a:t>МУЗЫКАЛЬНАЯ ПАНЕЛЬ </a:t>
            </a:r>
            <a:br>
              <a:rPr lang="ru-RU" sz="2000" b="1" dirty="0" smtClean="0"/>
            </a:br>
            <a:r>
              <a:rPr lang="ru-RU" sz="2000" b="1" dirty="0" smtClean="0"/>
              <a:t> </a:t>
            </a:r>
            <a:endParaRPr lang="ru-RU" sz="20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84" y="1052736"/>
            <a:ext cx="7452320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265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628800"/>
            <a:ext cx="3024336" cy="226825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81" y="4365104"/>
            <a:ext cx="3092216" cy="23191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605" y="1124744"/>
            <a:ext cx="3552395" cy="26642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913" y="4495270"/>
            <a:ext cx="2918661" cy="218899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189" y="620688"/>
            <a:ext cx="3323861" cy="24928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429377"/>
            <a:ext cx="3227851" cy="242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7868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6" t="10556" r="5586"/>
          <a:stretch/>
        </p:blipFill>
        <p:spPr>
          <a:xfrm>
            <a:off x="251520" y="548680"/>
            <a:ext cx="4713669" cy="3560173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7" y="3068960"/>
            <a:ext cx="4668011" cy="350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03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576064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/>
              <a:t>ЗАПРАВОЧНАЯ СТАНЦИЯ</a:t>
            </a:r>
            <a:endParaRPr lang="ru-RU" sz="20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61193" y="1809465"/>
            <a:ext cx="5477768" cy="410832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27503" y="1813257"/>
            <a:ext cx="5508104" cy="413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4133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909" y="3645024"/>
            <a:ext cx="5244075" cy="29497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620688"/>
            <a:ext cx="4992555" cy="374441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79511" y="4221088"/>
            <a:ext cx="3576398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«Правила знай и их соблюдай»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084168" y="3356992"/>
            <a:ext cx="2808312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«Поломка на дороге»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17516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576064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/>
              <a:t>СЮЖЕТНО-РОЛЕВЫЕ ИГРЫ</a:t>
            </a:r>
            <a:endParaRPr lang="ru-RU" sz="20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64034">
            <a:off x="4118109" y="1797151"/>
            <a:ext cx="5005992" cy="3754494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71" y="1988840"/>
            <a:ext cx="4283967" cy="321297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63688" y="1700808"/>
            <a:ext cx="2160240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«Больница»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436096" y="6005301"/>
            <a:ext cx="2376264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«Кухня»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79713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6674">
            <a:off x="445536" y="1200806"/>
            <a:ext cx="3733021" cy="497736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835442"/>
            <a:ext cx="4464496" cy="334837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95536" y="1052736"/>
            <a:ext cx="2232248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«Моя семья»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572000" y="1475402"/>
            <a:ext cx="3168352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Игры по интересам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51805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008112"/>
          </a:xfrm>
        </p:spPr>
        <p:txBody>
          <a:bodyPr>
            <a:normAutofit/>
          </a:bodyPr>
          <a:lstStyle/>
          <a:p>
            <a:pPr algn="just"/>
            <a:r>
              <a:rPr lang="ru-RU" sz="2000" dirty="0"/>
              <a:t>Цель: Организация развивающей предметно-пространственной среды,  способствующей гармоничному развитию детей </a:t>
            </a:r>
            <a:r>
              <a:rPr lang="ru-RU" sz="2000" dirty="0" smtClean="0"/>
              <a:t>дошкольного </a:t>
            </a:r>
            <a:r>
              <a:rPr lang="ru-RU" sz="2000" dirty="0"/>
              <a:t>возраста в соответствии с требованиями ФГОС ДО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729712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Задачи:  </a:t>
            </a:r>
          </a:p>
          <a:p>
            <a:r>
              <a:rPr lang="ru-RU" dirty="0"/>
              <a:t>1. Охрана и укрепление физического и психического здоровья детей и их эмоционального благополучия; </a:t>
            </a:r>
          </a:p>
          <a:p>
            <a:r>
              <a:rPr lang="ru-RU" dirty="0"/>
              <a:t>2. Развивать любознательность, самостоятельность и инициативность каждого ребенка. </a:t>
            </a:r>
          </a:p>
          <a:p>
            <a:r>
              <a:rPr lang="ru-RU" dirty="0"/>
              <a:t>3. Формировать общую культуру личности ребенка, в том числе его социальные, нравственные, эстетические, интеллектуальные, физические качества. </a:t>
            </a:r>
          </a:p>
          <a:p>
            <a:r>
              <a:rPr lang="ru-RU" dirty="0"/>
              <a:t>4. Формировать основы познавательного, бережного и созидательного отношения к окружающему миру.</a:t>
            </a:r>
          </a:p>
          <a:p>
            <a:r>
              <a:rPr lang="ru-RU" dirty="0"/>
              <a:t>5. Содействовать сотрудничеству педагогов и родителей, законных представителей для создания комфортной развивающей предметно-пространственной среды на участке.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87483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17157">
            <a:off x="-196782" y="1846384"/>
            <a:ext cx="5212870" cy="390965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00414">
            <a:off x="4393507" y="1511073"/>
            <a:ext cx="4899972" cy="367497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627784" y="908720"/>
            <a:ext cx="302433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«Салон красоты»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21185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212976"/>
            <a:ext cx="4572000" cy="3429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92696"/>
            <a:ext cx="4536504" cy="340237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619672" y="3933056"/>
            <a:ext cx="2808312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Игра «Шашки»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508104" y="2996952"/>
            <a:ext cx="3168352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Игра «Крестики-нолики»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58173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957" y="3068960"/>
            <a:ext cx="4668011" cy="35010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4337">
            <a:off x="336797" y="579805"/>
            <a:ext cx="5532107" cy="414908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403648" y="6237312"/>
            <a:ext cx="3960440" cy="332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Игра «Разноцветные крышки»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27584" y="4819464"/>
            <a:ext cx="3168352" cy="4097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Игра «Собери сказку»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995936" y="476672"/>
            <a:ext cx="4176464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Бумажный пальчиковый театр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43119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576064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/>
              <a:t>СЧЁТЫ ИЗ МЯЧЕЙ, КОЛЕЦ И КУБИКОВ</a:t>
            </a:r>
            <a:endParaRPr lang="ru-RU" sz="20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052736"/>
            <a:ext cx="4158462" cy="5544616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060848"/>
            <a:ext cx="4091947" cy="306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6069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83568" y="3068960"/>
            <a:ext cx="8229600" cy="1066800"/>
          </a:xfrm>
        </p:spPr>
        <p:txBody>
          <a:bodyPr/>
          <a:lstStyle/>
          <a:p>
            <a:pPr algn="ctr"/>
            <a:r>
              <a:rPr lang="ru-RU" b="1" dirty="0" smtClean="0"/>
              <a:t>СПАСИБО ЗА ВНИМАНИЕ</a:t>
            </a:r>
            <a:r>
              <a:rPr lang="ru-RU" dirty="0" smtClean="0"/>
              <a:t>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8652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92696"/>
            <a:ext cx="7931224" cy="1080120"/>
          </a:xfrm>
        </p:spPr>
        <p:txBody>
          <a:bodyPr>
            <a:noAutofit/>
          </a:bodyPr>
          <a:lstStyle/>
          <a:p>
            <a:pPr algn="ctr"/>
            <a:r>
              <a:rPr lang="ru-RU" sz="2000" dirty="0"/>
              <a:t>При организации развивающей предметно-пространственной </a:t>
            </a:r>
            <a:r>
              <a:rPr lang="ru-RU" sz="2000" dirty="0" smtClean="0"/>
              <a:t>среды в </a:t>
            </a:r>
            <a:r>
              <a:rPr lang="ru-RU" sz="2000" dirty="0"/>
              <a:t>детском саду </a:t>
            </a:r>
            <a:r>
              <a:rPr lang="ru-RU" sz="2000" dirty="0" smtClean="0"/>
              <a:t>мы </a:t>
            </a:r>
            <a:r>
              <a:rPr lang="ru-RU" sz="2000" dirty="0"/>
              <a:t>учитывали нормативные </a:t>
            </a:r>
            <a:r>
              <a:rPr lang="ru-RU" sz="2000" dirty="0" smtClean="0"/>
              <a:t>требования следующих </a:t>
            </a:r>
            <a:r>
              <a:rPr lang="ru-RU" sz="2000" dirty="0"/>
              <a:t>документов:</a:t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945736"/>
          </a:xfrm>
        </p:spPr>
        <p:txBody>
          <a:bodyPr>
            <a:normAutofit fontScale="70000" lnSpcReduction="20000"/>
          </a:bodyPr>
          <a:lstStyle/>
          <a:p>
            <a:endParaRPr lang="ru-RU" sz="2000" dirty="0"/>
          </a:p>
          <a:p>
            <a:r>
              <a:rPr lang="ru-RU" sz="2000" dirty="0" smtClean="0"/>
              <a:t>Конвенция </a:t>
            </a:r>
            <a:r>
              <a:rPr lang="ru-RU" sz="2000" dirty="0"/>
              <a:t>о правах ребенка (Статья 31 утверждает право </a:t>
            </a:r>
            <a:r>
              <a:rPr lang="ru-RU" sz="2000" dirty="0" smtClean="0"/>
              <a:t>ребенка «…</a:t>
            </a:r>
            <a:r>
              <a:rPr lang="ru-RU" sz="2000" dirty="0"/>
              <a:t>участвовать в играх и развлекательных мероприятиях, </a:t>
            </a:r>
            <a:r>
              <a:rPr lang="ru-RU" sz="2000" dirty="0" smtClean="0"/>
              <a:t>соответствующих  его </a:t>
            </a:r>
            <a:r>
              <a:rPr lang="ru-RU" sz="2000" dirty="0"/>
              <a:t>возрасту, и свободно участвовать в культурной жизни и заниматься искусством»);</a:t>
            </a:r>
          </a:p>
          <a:p>
            <a:r>
              <a:rPr lang="ru-RU" sz="2000" dirty="0" smtClean="0"/>
              <a:t>Федеральный </a:t>
            </a:r>
            <a:r>
              <a:rPr lang="ru-RU" sz="2000" dirty="0"/>
              <a:t>Закон "Об Образовании РФ" от 29.12.2012г. № 273;</a:t>
            </a:r>
          </a:p>
          <a:p>
            <a:r>
              <a:rPr lang="ru-RU" sz="2000" dirty="0" smtClean="0"/>
              <a:t>Приказ </a:t>
            </a:r>
            <a:r>
              <a:rPr lang="ru-RU" sz="2000" dirty="0" err="1"/>
              <a:t>Минобрнауки</a:t>
            </a:r>
            <a:r>
              <a:rPr lang="ru-RU" sz="2000" dirty="0"/>
              <a:t> России от 17.10.2013 № 1155 «Об </a:t>
            </a:r>
            <a:r>
              <a:rPr lang="ru-RU" sz="2000" dirty="0" smtClean="0"/>
              <a:t>утверждении федерального </a:t>
            </a:r>
            <a:r>
              <a:rPr lang="ru-RU" sz="2000" dirty="0"/>
              <a:t>государственного образовательного стандарта </a:t>
            </a:r>
            <a:r>
              <a:rPr lang="ru-RU" sz="2000" dirty="0" smtClean="0"/>
              <a:t>дошкольного образования</a:t>
            </a:r>
            <a:r>
              <a:rPr lang="ru-RU" sz="2000" dirty="0"/>
              <a:t>» (п. 3.3</a:t>
            </a:r>
            <a:r>
              <a:rPr lang="ru-RU" sz="2000" dirty="0" smtClean="0"/>
              <a:t>. «</a:t>
            </a:r>
            <a:r>
              <a:rPr lang="ru-RU" sz="2000" dirty="0"/>
              <a:t>Требования к развивающей предметно-пространственной среде»);</a:t>
            </a:r>
          </a:p>
          <a:p>
            <a:r>
              <a:rPr lang="ru-RU" sz="2000" dirty="0" smtClean="0"/>
              <a:t>Методическое письмо МО РФ от 17.05.95 № 61/19-12 "О психолого- педагогических </a:t>
            </a:r>
            <a:r>
              <a:rPr lang="ru-RU" sz="2000" dirty="0"/>
              <a:t>требованиях к играм и игрушкам в современных условиях»;</a:t>
            </a:r>
          </a:p>
          <a:p>
            <a:r>
              <a:rPr lang="ru-RU" sz="2000" dirty="0" smtClean="0"/>
              <a:t>Письмо </a:t>
            </a:r>
            <a:r>
              <a:rPr lang="ru-RU" sz="2000" dirty="0"/>
              <a:t>МО РФ от 15.03.04 № 03-51-46 ин/14-03 с </a:t>
            </a:r>
            <a:r>
              <a:rPr lang="ru-RU" sz="2000" dirty="0" smtClean="0"/>
              <a:t>методическими рекомендациями </a:t>
            </a:r>
            <a:r>
              <a:rPr lang="ru-RU" sz="2000" dirty="0"/>
              <a:t>"О направлении примерных требований к </a:t>
            </a:r>
            <a:r>
              <a:rPr lang="ru-RU" sz="2000" dirty="0" smtClean="0"/>
              <a:t>содержанию развивающей </a:t>
            </a:r>
            <a:r>
              <a:rPr lang="ru-RU" sz="2000" dirty="0"/>
              <a:t>среды детей дошкольного возраста, воспитывающихся в семье»;</a:t>
            </a:r>
          </a:p>
          <a:p>
            <a:r>
              <a:rPr lang="ru-RU" sz="2000" dirty="0" smtClean="0"/>
              <a:t>Приказ Министерства образования РФ от 26.06.2000 №1917 "Об </a:t>
            </a:r>
            <a:r>
              <a:rPr lang="ru-RU" sz="2000" dirty="0"/>
              <a:t>экспертизе настольных, компьютерных и иных </a:t>
            </a:r>
            <a:r>
              <a:rPr lang="ru-RU" sz="2000" dirty="0" smtClean="0"/>
              <a:t>игр, игрушек </a:t>
            </a:r>
            <a:r>
              <a:rPr lang="ru-RU" sz="2000" dirty="0"/>
              <a:t>и </a:t>
            </a:r>
            <a:r>
              <a:rPr lang="ru-RU" sz="2000" dirty="0" smtClean="0"/>
              <a:t>игровых сооружений </a:t>
            </a:r>
            <a:r>
              <a:rPr lang="ru-RU" sz="2000" dirty="0"/>
              <a:t>для детей".</a:t>
            </a:r>
          </a:p>
          <a:p>
            <a:r>
              <a:rPr lang="ru-RU" sz="2000" dirty="0" smtClean="0"/>
              <a:t>Методические </a:t>
            </a:r>
            <a:r>
              <a:rPr lang="ru-RU" sz="2000" dirty="0"/>
              <a:t>рекомендации для </a:t>
            </a:r>
            <a:r>
              <a:rPr lang="ru-RU" sz="2000" dirty="0" smtClean="0"/>
              <a:t>педагогических работников дошкольных образовательных </a:t>
            </a:r>
            <a:r>
              <a:rPr lang="ru-RU" sz="2000" dirty="0"/>
              <a:t>организаций и родителей детей </a:t>
            </a:r>
            <a:r>
              <a:rPr lang="ru-RU" sz="2000" dirty="0" smtClean="0"/>
              <a:t>дошкольного возраста </a:t>
            </a:r>
            <a:r>
              <a:rPr lang="ru-RU" sz="2000" dirty="0"/>
              <a:t>" Организация развивающей предметно-пространственной среды </a:t>
            </a:r>
            <a:r>
              <a:rPr lang="ru-RU" sz="2000" dirty="0" smtClean="0"/>
              <a:t>в соответствии </a:t>
            </a:r>
            <a:r>
              <a:rPr lang="ru-RU" sz="2000" dirty="0"/>
              <a:t>с ФГОС ДО" - Федеральный </a:t>
            </a:r>
            <a:r>
              <a:rPr lang="ru-RU" sz="2000" dirty="0" smtClean="0"/>
              <a:t>институт развития </a:t>
            </a:r>
            <a:r>
              <a:rPr lang="ru-RU" sz="2000" dirty="0"/>
              <a:t>образования, 2014г.;</a:t>
            </a:r>
          </a:p>
          <a:p>
            <a:r>
              <a:rPr lang="ru-RU" sz="2000" dirty="0" smtClean="0"/>
              <a:t>Постановление  Главного государственного санитарного врача </a:t>
            </a:r>
            <a:r>
              <a:rPr lang="ru-RU" sz="2000" dirty="0" err="1" smtClean="0"/>
              <a:t>РФот</a:t>
            </a:r>
            <a:r>
              <a:rPr lang="ru-RU" sz="2000" dirty="0" smtClean="0"/>
              <a:t> </a:t>
            </a:r>
            <a:r>
              <a:rPr lang="ru-RU" sz="2000" dirty="0"/>
              <a:t>15.05.2013 № 26 «Об утверждении СанПиН 2.4.1.3049-13 «</a:t>
            </a:r>
            <a:r>
              <a:rPr lang="ru-RU" sz="2000" dirty="0" err="1" smtClean="0"/>
              <a:t>Санитарноэпидемиологические</a:t>
            </a:r>
            <a:r>
              <a:rPr lang="ru-RU" sz="2000" dirty="0" smtClean="0"/>
              <a:t> </a:t>
            </a:r>
            <a:r>
              <a:rPr lang="ru-RU" sz="2000" dirty="0"/>
              <a:t>требования </a:t>
            </a:r>
            <a:r>
              <a:rPr lang="ru-RU" sz="2000" dirty="0" smtClean="0"/>
              <a:t>к устройству</a:t>
            </a:r>
            <a:r>
              <a:rPr lang="ru-RU" sz="2000" dirty="0"/>
              <a:t>, содержанию и </a:t>
            </a:r>
            <a:r>
              <a:rPr lang="ru-RU" sz="2000" dirty="0" smtClean="0"/>
              <a:t>организации режима </a:t>
            </a:r>
            <a:r>
              <a:rPr lang="ru-RU" sz="2000" dirty="0"/>
              <a:t>работы </a:t>
            </a:r>
            <a:r>
              <a:rPr lang="ru-RU" sz="2000" dirty="0" smtClean="0"/>
              <a:t>дошкольных образовательных </a:t>
            </a:r>
            <a:r>
              <a:rPr lang="ru-RU" sz="2000" dirty="0"/>
              <a:t>организаций»</a:t>
            </a:r>
          </a:p>
        </p:txBody>
      </p:sp>
    </p:spTree>
    <p:extLst>
      <p:ext uri="{BB962C8B-B14F-4D97-AF65-F5344CB8AC3E}">
        <p14:creationId xmlns:p14="http://schemas.microsoft.com/office/powerpoint/2010/main" val="1915774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764704"/>
            <a:ext cx="7931224" cy="864096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/>
              <a:t>Формируя предметно-пространственную развивающую среду на участке, мы руководствовали следующими принципами: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161760"/>
          </a:xfrm>
        </p:spPr>
        <p:txBody>
          <a:bodyPr>
            <a:normAutofit fontScale="92500" lnSpcReduction="10000"/>
          </a:bodyPr>
          <a:lstStyle/>
          <a:p>
            <a:endParaRPr lang="ru-RU" sz="2000" dirty="0"/>
          </a:p>
          <a:p>
            <a:r>
              <a:rPr lang="ru-RU" sz="2000" b="1" dirty="0" smtClean="0"/>
              <a:t>Насыщенности </a:t>
            </a:r>
            <a:r>
              <a:rPr lang="ru-RU" sz="2000" dirty="0" smtClean="0"/>
              <a:t>(обеспечивают активность воспитанников в разных видах деятельности, дают возможность проявлению творчества, инициативы и самостоятельности).</a:t>
            </a:r>
          </a:p>
          <a:p>
            <a:r>
              <a:rPr lang="ru-RU" sz="2000" b="1" dirty="0" err="1" smtClean="0"/>
              <a:t>Трансформируемости</a:t>
            </a:r>
            <a:r>
              <a:rPr lang="ru-RU" sz="2000" b="1" dirty="0" smtClean="0"/>
              <a:t>: </a:t>
            </a:r>
            <a:r>
              <a:rPr lang="ru-RU" sz="2000" dirty="0" smtClean="0"/>
              <a:t>(изменяется в соответствии с образовательной ситуацией, от меняющихся интересов и возможностей детей).</a:t>
            </a:r>
          </a:p>
          <a:p>
            <a:r>
              <a:rPr lang="ru-RU" sz="2000" b="1" dirty="0" err="1" smtClean="0"/>
              <a:t>Полифункциональности</a:t>
            </a:r>
            <a:r>
              <a:rPr lang="ru-RU" sz="2000" b="1" dirty="0" smtClean="0"/>
              <a:t>: </a:t>
            </a:r>
            <a:r>
              <a:rPr lang="ru-RU" sz="2000" dirty="0" smtClean="0"/>
              <a:t>( объекты выполняют разные функции, решают разные задачи, по-разному используются в детской деятельности).</a:t>
            </a:r>
          </a:p>
          <a:p>
            <a:r>
              <a:rPr lang="ru-RU" sz="2000" b="1" dirty="0" smtClean="0"/>
              <a:t>Вариативности: </a:t>
            </a:r>
            <a:r>
              <a:rPr lang="ru-RU" sz="2000" dirty="0" smtClean="0"/>
              <a:t>наличие разных пространств, разнообразных материалов, игр, игрушек и оборудования).</a:t>
            </a:r>
          </a:p>
          <a:p>
            <a:r>
              <a:rPr lang="ru-RU" sz="2000" b="1" dirty="0" smtClean="0"/>
              <a:t>Доступности: </a:t>
            </a:r>
            <a:r>
              <a:rPr lang="ru-RU" sz="2000" dirty="0" smtClean="0"/>
              <a:t>(предметы развивающей среды доступны детям для активного пользования).</a:t>
            </a:r>
          </a:p>
          <a:p>
            <a:r>
              <a:rPr lang="ru-RU" sz="2000" b="1" dirty="0" smtClean="0"/>
              <a:t>Безопасности: </a:t>
            </a:r>
            <a:r>
              <a:rPr lang="ru-RU" sz="2000" dirty="0" smtClean="0"/>
              <a:t>(все элементы соответствуют требованиям по обеспечению надежности и безопасности их использования в соответствии с </a:t>
            </a:r>
            <a:r>
              <a:rPr lang="ru-RU" sz="2000" dirty="0" err="1" smtClean="0"/>
              <a:t>СанПином</a:t>
            </a:r>
            <a:r>
              <a:rPr lang="ru-RU" sz="2000" dirty="0" smtClean="0"/>
              <a:t>).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1623505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548680"/>
            <a:ext cx="7931224" cy="504056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/>
              <a:t>ПЕРЕНОСНЫЕ БИЗИБРОДЫ</a:t>
            </a:r>
            <a:br>
              <a:rPr lang="ru-RU" sz="2000" b="1" dirty="0" smtClean="0"/>
            </a:br>
            <a:endParaRPr lang="ru-RU" sz="20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060848"/>
            <a:ext cx="5340085" cy="4005063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11556">
            <a:off x="-377085" y="1657667"/>
            <a:ext cx="5669789" cy="4252342"/>
          </a:xfrm>
        </p:spPr>
      </p:pic>
    </p:spTree>
    <p:extLst>
      <p:ext uri="{BB962C8B-B14F-4D97-AF65-F5344CB8AC3E}">
        <p14:creationId xmlns:p14="http://schemas.microsoft.com/office/powerpoint/2010/main" val="2723978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548680"/>
            <a:ext cx="7931224" cy="504056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/>
              <a:t>СЕНСОРНЫЕ </a:t>
            </a:r>
            <a:r>
              <a:rPr lang="ru-RU" sz="2000" b="1" dirty="0" smtClean="0"/>
              <a:t>ПАНЕЛЬКИ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endParaRPr lang="ru-RU" sz="20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641554"/>
            <a:ext cx="4032448" cy="3024336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160748"/>
            <a:ext cx="2832315" cy="2124236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14784" y="1379586"/>
            <a:ext cx="4135582" cy="31016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55193" y="1493783"/>
            <a:ext cx="3528391" cy="264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3097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548680"/>
            <a:ext cx="7931224" cy="504056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/>
              <a:t>ИГРЫ-МОТАЛОЧКИ</a:t>
            </a:r>
            <a:br>
              <a:rPr lang="ru-RU" sz="2000" b="1" dirty="0" smtClean="0"/>
            </a:br>
            <a:endParaRPr lang="ru-RU" sz="2000" b="1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03" y="908720"/>
            <a:ext cx="5029204" cy="3771902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384884"/>
            <a:ext cx="5292080" cy="39690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9066" y="4093542"/>
            <a:ext cx="3012078" cy="225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101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92696"/>
            <a:ext cx="7931224" cy="36004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/>
              <a:t>ИГРА «СБЕЙ МИШЕНЬ»</a:t>
            </a:r>
            <a:br>
              <a:rPr lang="ru-RU" sz="2000" b="1" dirty="0" smtClean="0"/>
            </a:br>
            <a:endParaRPr lang="ru-RU" sz="2000" b="1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52736"/>
            <a:ext cx="2959749" cy="2219812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844825"/>
            <a:ext cx="6000666" cy="45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1638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764704"/>
            <a:ext cx="7931224" cy="36004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/>
              <a:t>ИГРЫ С МЯЧАМИ</a:t>
            </a:r>
            <a:br>
              <a:rPr lang="ru-RU" sz="2000" b="1" dirty="0" smtClean="0"/>
            </a:br>
            <a:endParaRPr lang="ru-RU" sz="2000" b="1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96155" y="1171095"/>
            <a:ext cx="3251125" cy="2438343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532" y="1484784"/>
            <a:ext cx="5840070" cy="43800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305326"/>
            <a:ext cx="2699792" cy="202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22984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390</TotalTime>
  <Words>556</Words>
  <Application>Microsoft Office PowerPoint</Application>
  <PresentationFormat>Экран (4:3)</PresentationFormat>
  <Paragraphs>53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Городская</vt:lpstr>
      <vt:lpstr> "Оснащение образовательного пространства детского сада для обеспечения познавательной активности детей"</vt:lpstr>
      <vt:lpstr>Цель: Организация развивающей предметно-пространственной среды,  способствующей гармоничному развитию детей дошкольного возраста в соответствии с требованиями ФГОС ДО</vt:lpstr>
      <vt:lpstr>При организации развивающей предметно-пространственной среды в детском саду мы учитывали нормативные требования следующих документов: </vt:lpstr>
      <vt:lpstr>Формируя предметно-пространственную развивающую среду на участке, мы руководствовали следующими принципами: </vt:lpstr>
      <vt:lpstr>ПЕРЕНОСНЫЕ БИЗИБРОДЫ </vt:lpstr>
      <vt:lpstr>СЕНСОРНЫЕ ПАНЕЛЬКИ </vt:lpstr>
      <vt:lpstr>ИГРЫ-МОТАЛОЧКИ </vt:lpstr>
      <vt:lpstr>ИГРА «СБЕЙ МИШЕНЬ» </vt:lpstr>
      <vt:lpstr>ИГРЫ С МЯЧАМИ </vt:lpstr>
      <vt:lpstr>ИГРА «ПОПАДИ В МИШЕНЬ»  </vt:lpstr>
      <vt:lpstr>СЮЖЕТНО-РОЛЕВАЯ ИГРА «ВОДИТЕЛЬ»   </vt:lpstr>
      <vt:lpstr>Презентация PowerPoint</vt:lpstr>
      <vt:lpstr>МУЗЫКАЛЬНАЯ ПАНЕЛЬ   </vt:lpstr>
      <vt:lpstr>Презентация PowerPoint</vt:lpstr>
      <vt:lpstr>Презентация PowerPoint</vt:lpstr>
      <vt:lpstr>ЗАПРАВОЧНАЯ СТАНЦИЯ</vt:lpstr>
      <vt:lpstr>Презентация PowerPoint</vt:lpstr>
      <vt:lpstr>СЮЖЕТНО-РОЛЕВЫЕ ИГРЫ</vt:lpstr>
      <vt:lpstr>Презентация PowerPoint</vt:lpstr>
      <vt:lpstr>Презентация PowerPoint</vt:lpstr>
      <vt:lpstr>Презентация PowerPoint</vt:lpstr>
      <vt:lpstr>Презентация PowerPoint</vt:lpstr>
      <vt:lpstr>СЧЁТЫ ИЗ МЯЧЕЙ, КОЛЕЦ И КУБИКОВ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"Оснащение развивающими пособиями прогулочные площадки детского сада"</dc:title>
  <dc:creator>ADMIN</dc:creator>
  <cp:lastModifiedBy>ADMIN</cp:lastModifiedBy>
  <cp:revision>33</cp:revision>
  <dcterms:created xsi:type="dcterms:W3CDTF">2023-09-04T17:03:13Z</dcterms:created>
  <dcterms:modified xsi:type="dcterms:W3CDTF">2023-09-07T09:50:17Z</dcterms:modified>
</cp:coreProperties>
</file>