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8" r:id="rId11"/>
    <p:sldId id="271" r:id="rId12"/>
    <p:sldId id="273" r:id="rId13"/>
    <p:sldId id="272" r:id="rId14"/>
    <p:sldId id="277" r:id="rId15"/>
    <p:sldId id="276" r:id="rId16"/>
    <p:sldId id="275" r:id="rId17"/>
    <p:sldId id="274" r:id="rId18"/>
    <p:sldId id="270" r:id="rId19"/>
    <p:sldId id="279" r:id="rId20"/>
    <p:sldId id="280" r:id="rId21"/>
    <p:sldId id="278" r:id="rId22"/>
    <p:sldId id="281" r:id="rId23"/>
    <p:sldId id="284" r:id="rId24"/>
    <p:sldId id="283" r:id="rId25"/>
    <p:sldId id="285" r:id="rId26"/>
    <p:sldId id="282" r:id="rId27"/>
    <p:sldId id="288" r:id="rId28"/>
    <p:sldId id="286" r:id="rId29"/>
    <p:sldId id="287" r:id="rId30"/>
    <p:sldId id="269" r:id="rId31"/>
    <p:sldId id="291" r:id="rId32"/>
    <p:sldId id="289" r:id="rId33"/>
    <p:sldId id="290" r:id="rId34"/>
    <p:sldId id="267" r:id="rId35"/>
    <p:sldId id="26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109" d="100"/>
          <a:sy n="109" d="100"/>
        </p:scale>
        <p:origin x="166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563AE-E379-4268-9645-491FA4A3D55B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6348C-E69B-4C16-A51E-A978A28F2E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6348C-E69B-4C16-A51E-A978A28F2E0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2015" y="0"/>
            <a:ext cx="920601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1" y="1643050"/>
            <a:ext cx="7143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i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Познавательно-творческий проект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i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Русская народная игрушка Матрёшка»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 старшей группе </a:t>
            </a:r>
            <a:r>
              <a:rPr lang="ru-RU" sz="4000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2976" y="4643446"/>
            <a:ext cx="70723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Танканова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А.С.</a:t>
            </a:r>
            <a:endParaRPr lang="ru-RU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857232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«Сказка»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города Николаевска Волгоградской области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(«МДОУ «Сказка» г.Николаевска)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707233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1538" y="785793"/>
            <a:ext cx="735811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 с родителями.</a:t>
            </a: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Консультация для родителей на тему «Русская матрёшка – потенциал развития ребенка».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Помощь родителей в пошиве  нарядов матрёшек для  уголка ряженья и использовании их  на конкурсах  и утренниках.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                                                        с другими учреждениями.</a:t>
            </a:r>
          </a:p>
          <a:p>
            <a:pPr algn="ctr"/>
            <a:endParaRPr lang="ru-RU" b="1" i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Сотрудничество с  музеем краеведения «Земля- Космос» – участие  в районном  литературно-художественном конкурсе «С именем Шолохова».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Сотрудничество с районным домом культуры  - участие в VI районном фестивале ансамблей народного,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современного, эстрадного, бального танца “Волна”,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посвящённого Международному дню танца. (танец «Русские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матрешечки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»).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Сотрудник Дома – музея им. М.А.Шолохова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Недогреева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Оксана Николаевна посетила нашу группу с выступлением на тему «Русская матрешка».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1071546"/>
            <a:ext cx="671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этап. Заключительный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14" y="2071678"/>
            <a:ext cx="7000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мини –музея  в группе «Народная игрушка - Матрёшка».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 презентации в родительском чате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857232"/>
            <a:ext cx="7000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Подбор методической и художественной литературы</a:t>
            </a:r>
            <a:endParaRPr lang="ru-RU" sz="2000" b="1" i="1" dirty="0">
              <a:ln/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https://cv2.litres.ru/pub/c/pdf-kniga/cover_max1500/25573327-uliya-ivanova-12131591-matreshka-kukla-s-sekretom-255733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285860"/>
            <a:ext cx="1785950" cy="2267942"/>
          </a:xfrm>
          <a:prstGeom prst="rect">
            <a:avLst/>
          </a:prstGeom>
          <a:noFill/>
        </p:spPr>
      </p:pic>
      <p:sp>
        <p:nvSpPr>
          <p:cNvPr id="44038" name="AutoShape 6" descr="https://img.akusherstvo.ru/images/magaz/im7663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40" name="AutoShape 8" descr="https://img.akusherstvo.ru/images/magaz/im7663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42" name="Picture 10" descr="https://cdn2.static1-sima-land.com/items/1404823/0/700-n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1214422"/>
            <a:ext cx="2381220" cy="2381220"/>
          </a:xfrm>
          <a:prstGeom prst="rect">
            <a:avLst/>
          </a:prstGeom>
          <a:noFill/>
        </p:spPr>
      </p:pic>
      <p:sp>
        <p:nvSpPr>
          <p:cNvPr id="44056" name="AutoShape 24" descr="https://static.detmir.st/media_out/121/948/2948121/1500/0.jpg?165226449166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58" name="AutoShape 26" descr="https://static.detmir.st/media_out/121/948/2948121/1500/0.jpg?165226449166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64" name="AutoShape 32" descr="https://static.detmir.st/media_out/121/948/2948121/1500/0.jpg?165226449166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66" name="Picture 34" descr="https://cv5.litres.ru/pub/c/elektronnaya-kniga/cover_max1500/36332855-mariya-evseeva-16162265-matreshki-vnuchki-babushki-matren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643314"/>
            <a:ext cx="1811933" cy="2000264"/>
          </a:xfrm>
          <a:prstGeom prst="rect">
            <a:avLst/>
          </a:prstGeom>
          <a:noFill/>
        </p:spPr>
      </p:pic>
      <p:pic>
        <p:nvPicPr>
          <p:cNvPr id="44070" name="Picture 38" descr="https://d2zofuu73zurgl.cloudfront.net/thearc/cloned-images/335362/001/a_ignore_q_80_w_1000_c_limit_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42910" y="3643314"/>
            <a:ext cx="1928826" cy="2143140"/>
          </a:xfrm>
          <a:prstGeom prst="rect">
            <a:avLst/>
          </a:prstGeom>
          <a:noFill/>
        </p:spPr>
      </p:pic>
      <p:pic>
        <p:nvPicPr>
          <p:cNvPr id="44076" name="Picture 44" descr="https://butuzam.ru/images/product/29139-0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13632" y="1262480"/>
            <a:ext cx="2130334" cy="2309395"/>
          </a:xfrm>
          <a:prstGeom prst="rect">
            <a:avLst/>
          </a:prstGeom>
          <a:noFill/>
        </p:spPr>
      </p:pic>
      <p:pic>
        <p:nvPicPr>
          <p:cNvPr id="44078" name="Picture 46" descr="https://avatars.mds.yandex.net/get-mpic/3725687/img_id7166289825860745605.jpeg/ori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3174" y="3643314"/>
            <a:ext cx="2000264" cy="2143140"/>
          </a:xfrm>
          <a:prstGeom prst="rect">
            <a:avLst/>
          </a:prstGeom>
          <a:noFill/>
        </p:spPr>
      </p:pic>
      <p:pic>
        <p:nvPicPr>
          <p:cNvPr id="44080" name="Picture 48" descr="https://avatars.mds.yandex.net/get-marketpic/1625971/market_A7ZAWb4_68m5OjxfSGucVg/ori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6314" y="1285859"/>
            <a:ext cx="1785950" cy="2217361"/>
          </a:xfrm>
          <a:prstGeom prst="rect">
            <a:avLst/>
          </a:prstGeom>
          <a:noFill/>
        </p:spPr>
      </p:pic>
      <p:sp>
        <p:nvSpPr>
          <p:cNvPr id="44082" name="AutoShape 50" descr="https://img.akusherstvo.ru/images/magaz/im7663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84" name="AutoShape 52" descr="https://img.akusherstvo.ru/images/magaz/im7663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86" name="AutoShape 54" descr="https://img.akusherstvo.ru/images/magaz/im7663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88" name="AutoShape 56" descr="https://img.akusherstvo.ru/images/magaz/im7663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90" name="Picture 58" descr="https://cv6.litres.ru/pub/c/pdf-kniga/cover_max1500/3523665-olga-perova-nasha-rodina-rossiy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43702" y="3643314"/>
            <a:ext cx="1785950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857232"/>
            <a:ext cx="7572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Беседы об истории возникновения и развитии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матрёшечного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дела. </a:t>
            </a:r>
            <a:endParaRPr lang="ru-RU" sz="2000" i="1" dirty="0">
              <a:solidFill>
                <a:srgbClr val="C00000"/>
              </a:solidFill>
            </a:endParaRPr>
          </a:p>
        </p:txBody>
      </p:sp>
      <p:pic>
        <p:nvPicPr>
          <p:cNvPr id="2" name="Picture 3" descr="C:\Users\User\AppData\Local\Temp\Rar$DIa0.896\20211130_1046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500174"/>
            <a:ext cx="3786214" cy="4336933"/>
          </a:xfrm>
          <a:prstGeom prst="rect">
            <a:avLst/>
          </a:prstGeom>
          <a:noFill/>
        </p:spPr>
      </p:pic>
      <p:pic>
        <p:nvPicPr>
          <p:cNvPr id="6" name="Picture 2" descr="C:\Users\Сергей\Desktop\проекты 2 младшая\Матрешки\картинки матрешки\20718071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2071678"/>
            <a:ext cx="1152128" cy="2160240"/>
          </a:xfrm>
          <a:prstGeom prst="rect">
            <a:avLst/>
          </a:prstGeom>
          <a:noFill/>
        </p:spPr>
      </p:pic>
      <p:pic>
        <p:nvPicPr>
          <p:cNvPr id="7" name="Picture 3" descr="C:\Users\Сергей\Desktop\проекты 2 младшая\Матрешки\картинки матрешки\chapaevskaja_matreshka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3143248"/>
            <a:ext cx="1152128" cy="20527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14338"/>
            <a:ext cx="9206015" cy="707233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785794"/>
            <a:ext cx="6000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Рассматривание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матрёшек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User\AppData\Local\Temp\Rar$DIa0.000\20220825_082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714488"/>
            <a:ext cx="3857652" cy="2893239"/>
          </a:xfrm>
          <a:prstGeom prst="rect">
            <a:avLst/>
          </a:prstGeom>
          <a:noFill/>
        </p:spPr>
      </p:pic>
      <p:pic>
        <p:nvPicPr>
          <p:cNvPr id="2051" name="Picture 3" descr="C:\Users\User\AppData\Local\Temp\Rar$DIa0.721\20220825_083232.jpg"/>
          <p:cNvPicPr>
            <a:picLocks noChangeAspect="1" noChangeArrowheads="1"/>
          </p:cNvPicPr>
          <p:nvPr/>
        </p:nvPicPr>
        <p:blipFill>
          <a:blip r:embed="rId5" cstate="print"/>
          <a:srcRect r="14844"/>
          <a:stretch>
            <a:fillRect/>
          </a:stretch>
        </p:blipFill>
        <p:spPr bwMode="auto">
          <a:xfrm>
            <a:off x="4929190" y="2857496"/>
            <a:ext cx="3357554" cy="2957103"/>
          </a:xfrm>
          <a:prstGeom prst="rect">
            <a:avLst/>
          </a:prstGeom>
          <a:noFill/>
        </p:spPr>
      </p:pic>
      <p:pic>
        <p:nvPicPr>
          <p:cNvPr id="6" name="Picture 1" descr="C:\Users\Сергей\Desktop\проекты 2 младшая\Матрешки\картинки матрешки\кл.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88" y="4000504"/>
            <a:ext cx="2242939" cy="2242939"/>
          </a:xfrm>
          <a:prstGeom prst="rect">
            <a:avLst/>
          </a:prstGeom>
          <a:noFill/>
        </p:spPr>
      </p:pic>
      <p:pic>
        <p:nvPicPr>
          <p:cNvPr id="8" name="Picture 1" descr="C:\Users\Сергей\Desktop\проекты 2 младшая\Матрешки\картинки матрешки\matreshka-hohloma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928670"/>
            <a:ext cx="2808312" cy="1889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857232"/>
            <a:ext cx="6929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Беседа «Матрёшка-символ России».</a:t>
            </a:r>
            <a:endParaRPr lang="ru-RU" sz="2000" i="1" dirty="0">
              <a:solidFill>
                <a:srgbClr val="C00000"/>
              </a:solidFill>
            </a:endParaRPr>
          </a:p>
        </p:txBody>
      </p:sp>
      <p:pic>
        <p:nvPicPr>
          <p:cNvPr id="36867" name="Picture 3" descr="C:\Users\User\Downloads\20220826_162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500174"/>
            <a:ext cx="3714776" cy="2754036"/>
          </a:xfrm>
          <a:prstGeom prst="rect">
            <a:avLst/>
          </a:prstGeom>
          <a:noFill/>
        </p:spPr>
      </p:pic>
      <p:pic>
        <p:nvPicPr>
          <p:cNvPr id="7" name="Picture 1" descr="C:\Users\Сергей\Desktop\проекты 2 младшая\Матрешки\картинки матрешки\кл.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1428736"/>
            <a:ext cx="2707642" cy="2255143"/>
          </a:xfrm>
          <a:prstGeom prst="rect">
            <a:avLst/>
          </a:prstGeom>
          <a:noFill/>
        </p:spPr>
      </p:pic>
      <p:pic>
        <p:nvPicPr>
          <p:cNvPr id="8" name="Picture 2" descr="C:\Users\Сергей\Desktop\проекты 2 младшая\Матрешки\картинки матрешки\полхов-майданская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70" y="4286256"/>
            <a:ext cx="2232248" cy="1958112"/>
          </a:xfrm>
          <a:prstGeom prst="rect">
            <a:avLst/>
          </a:prstGeom>
          <a:noFill/>
        </p:spPr>
      </p:pic>
      <p:pic>
        <p:nvPicPr>
          <p:cNvPr id="2050" name="Picture 2" descr="C:\Users\User\Downloads\20220830_1612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3571876"/>
            <a:ext cx="3428992" cy="2571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1000108"/>
            <a:ext cx="6858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Чтение стихотворений, рассказов о матрёшке.</a:t>
            </a:r>
            <a:endParaRPr lang="ru-RU" sz="2000" i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User\Downloads\20220831_0846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428736"/>
            <a:ext cx="3786214" cy="2643206"/>
          </a:xfrm>
          <a:prstGeom prst="rect">
            <a:avLst/>
          </a:prstGeom>
          <a:noFill/>
        </p:spPr>
      </p:pic>
      <p:pic>
        <p:nvPicPr>
          <p:cNvPr id="2" name="Picture 2" descr="C:\Users\User\Downloads\20220905_0914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500439"/>
            <a:ext cx="4000528" cy="2857520"/>
          </a:xfrm>
          <a:prstGeom prst="rect">
            <a:avLst/>
          </a:prstGeom>
          <a:noFill/>
        </p:spPr>
      </p:pic>
      <p:pic>
        <p:nvPicPr>
          <p:cNvPr id="6" name="Picture 1" descr="C:\Users\Сергей\Desktop\проекты 2 младшая\Матрешки\картинки матрешки\services2.107e2a2bbb1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1428736"/>
            <a:ext cx="1143008" cy="2012501"/>
          </a:xfrm>
          <a:prstGeom prst="rect">
            <a:avLst/>
          </a:prstGeom>
          <a:noFill/>
        </p:spPr>
      </p:pic>
      <p:pic>
        <p:nvPicPr>
          <p:cNvPr id="7" name="Picture 5" descr="C:\Users\Сергей\Desktop\проекты 2 младшая\Матрешки\картинки матрешки\DSC_3083-300x30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2" y="1857364"/>
            <a:ext cx="1500198" cy="1500198"/>
          </a:xfrm>
          <a:prstGeom prst="rect">
            <a:avLst/>
          </a:prstGeom>
          <a:noFill/>
        </p:spPr>
      </p:pic>
      <p:pic>
        <p:nvPicPr>
          <p:cNvPr id="8" name="Picture 3" descr="C:\Users\Сергей\Desktop\проекты 2 младшая\Матрешки\картинки матрешки\128687342_5111852_1394776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58082" y="1846623"/>
            <a:ext cx="857256" cy="1532537"/>
          </a:xfrm>
          <a:prstGeom prst="rect">
            <a:avLst/>
          </a:prstGeom>
          <a:noFill/>
        </p:spPr>
      </p:pic>
      <p:pic>
        <p:nvPicPr>
          <p:cNvPr id="9" name="Picture 6" descr="C:\Users\Сергей\Desktop\проекты 2 младшая\Матрешки\картинки матрешки\89863601_matryoshk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85852" y="4241585"/>
            <a:ext cx="2928958" cy="19734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785794"/>
            <a:ext cx="71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Дидактические игры: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«Собери Матрёшку»,«Разложи и собери матрёшек вместе». </a:t>
            </a:r>
            <a:endParaRPr lang="ru-RU" sz="2000" i="1" dirty="0">
              <a:solidFill>
                <a:srgbClr val="C00000"/>
              </a:solidFill>
            </a:endParaRPr>
          </a:p>
        </p:txBody>
      </p:sp>
      <p:pic>
        <p:nvPicPr>
          <p:cNvPr id="32770" name="Picture 2" descr="https://downloader.disk.yandex.ru/preview/c3fe7ac1b5798d3d2ca770d7c9716bee0fce64a71d2c2cd07abe8d83476ac722/630cb8a8/WSPEfjHNYQy9VHQHzYOY2H5g2Zq3CZyG2gabobf6GA9KGVinqdiN4RMab8dAX746kNgIGxgbivd3ydDsJJ5TIw%3D%3D?uid=0&amp;filename=20220826_155914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428736"/>
            <a:ext cx="3429024" cy="2571768"/>
          </a:xfrm>
          <a:prstGeom prst="rect">
            <a:avLst/>
          </a:prstGeom>
          <a:noFill/>
        </p:spPr>
      </p:pic>
      <p:pic>
        <p:nvPicPr>
          <p:cNvPr id="32772" name="Picture 4" descr="https://downloader.disk.yandex.ru/preview/e088e51a6fe43ed336421c7117a2ea15bba52a871b8db431beaf8fc345ebd1f7/630cba3a/zrRlSzL1oVOL-FNhxIB3ETU62veDzlSl1YXYOnNScIzkFb8-gjr_HXtU_9gukCwMeazO1MTigKsRHsIB5aYQWw%3D%3D?uid=0&amp;filename=20220826_155926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4143380"/>
            <a:ext cx="3553891" cy="2076055"/>
          </a:xfrm>
          <a:prstGeom prst="rect">
            <a:avLst/>
          </a:prstGeom>
          <a:noFill/>
        </p:spPr>
      </p:pic>
      <p:pic>
        <p:nvPicPr>
          <p:cNvPr id="32773" name="Picture 5" descr="C:\Users\User\Downloads\20220829_101921.jpg"/>
          <p:cNvPicPr>
            <a:picLocks noChangeAspect="1" noChangeArrowheads="1"/>
          </p:cNvPicPr>
          <p:nvPr/>
        </p:nvPicPr>
        <p:blipFill>
          <a:blip r:embed="rId6" cstate="print"/>
          <a:srcRect r="-6384" b="24479"/>
          <a:stretch>
            <a:fillRect/>
          </a:stretch>
        </p:blipFill>
        <p:spPr bwMode="auto">
          <a:xfrm>
            <a:off x="4429124" y="1428736"/>
            <a:ext cx="3786214" cy="2571768"/>
          </a:xfrm>
          <a:prstGeom prst="rect">
            <a:avLst/>
          </a:prstGeom>
          <a:noFill/>
        </p:spPr>
      </p:pic>
      <p:pic>
        <p:nvPicPr>
          <p:cNvPr id="3074" name="Picture 2" descr="C:\Users\User\Downloads\IMG_2022_08_31_11_30_35_2358940553923596505434.jpg"/>
          <p:cNvPicPr>
            <a:picLocks noChangeAspect="1" noChangeArrowheads="1"/>
          </p:cNvPicPr>
          <p:nvPr/>
        </p:nvPicPr>
        <p:blipFill>
          <a:blip r:embed="rId7" cstate="print"/>
          <a:srcRect l="7407" t="31250" r="7408" b="29167"/>
          <a:stretch>
            <a:fillRect/>
          </a:stretch>
        </p:blipFill>
        <p:spPr bwMode="auto">
          <a:xfrm>
            <a:off x="857224" y="4071942"/>
            <a:ext cx="3429024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785794"/>
            <a:ext cx="7643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Дидактические игры: «Народные промыслы», «Наряжаем матрёшку».</a:t>
            </a:r>
            <a:endParaRPr lang="ru-RU" sz="2000" i="1" dirty="0">
              <a:solidFill>
                <a:srgbClr val="C00000"/>
              </a:solidFill>
            </a:endParaRPr>
          </a:p>
        </p:txBody>
      </p:sp>
      <p:pic>
        <p:nvPicPr>
          <p:cNvPr id="30721" name="Picture 1" descr="C:\Users\User\Downloads\20220829_1017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428736"/>
            <a:ext cx="3643306" cy="2286016"/>
          </a:xfrm>
          <a:prstGeom prst="rect">
            <a:avLst/>
          </a:prstGeom>
          <a:noFill/>
        </p:spPr>
      </p:pic>
      <p:pic>
        <p:nvPicPr>
          <p:cNvPr id="30722" name="Picture 2" descr="C:\Users\User\Downloads\20220829_1016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857628"/>
            <a:ext cx="3500462" cy="2214578"/>
          </a:xfrm>
          <a:prstGeom prst="rect">
            <a:avLst/>
          </a:prstGeom>
          <a:noFill/>
        </p:spPr>
      </p:pic>
      <p:pic>
        <p:nvPicPr>
          <p:cNvPr id="30723" name="Picture 3" descr="C:\Users\User\Downloads\20220829_1022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1428736"/>
            <a:ext cx="3500430" cy="2286016"/>
          </a:xfrm>
          <a:prstGeom prst="rect">
            <a:avLst/>
          </a:prstGeom>
          <a:noFill/>
        </p:spPr>
      </p:pic>
      <p:pic>
        <p:nvPicPr>
          <p:cNvPr id="7" name="Picture 2" descr="C:\Users\Сергей\Desktop\проекты 2 младшая\Матрешки\картинки матрешки\матрешка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3714752"/>
            <a:ext cx="3958184" cy="25649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857232"/>
            <a:ext cx="6715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Сюжетно-ролевые игры: «Матрёшка встречает гостей»,  «Куколки сестрички»,«Семья».</a:t>
            </a:r>
            <a:endParaRPr lang="ru-RU" sz="2000" i="1" dirty="0">
              <a:solidFill>
                <a:srgbClr val="C00000"/>
              </a:solidFill>
            </a:endParaRPr>
          </a:p>
        </p:txBody>
      </p:sp>
      <p:pic>
        <p:nvPicPr>
          <p:cNvPr id="4" name="Picture 1" descr="C:\Users\Сергей\Desktop\проекты 2 младшая\Матрешки\картинки матрешки\40-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4214818"/>
            <a:ext cx="3000396" cy="2133248"/>
          </a:xfrm>
          <a:prstGeom prst="rect">
            <a:avLst/>
          </a:prstGeom>
          <a:noFill/>
        </p:spPr>
      </p:pic>
      <p:pic>
        <p:nvPicPr>
          <p:cNvPr id="28673" name="Picture 1" descr="C:\Users\User\Downloads\20220829_1024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1714488"/>
            <a:ext cx="3643338" cy="2571768"/>
          </a:xfrm>
          <a:prstGeom prst="rect">
            <a:avLst/>
          </a:prstGeom>
          <a:noFill/>
        </p:spPr>
      </p:pic>
      <p:pic>
        <p:nvPicPr>
          <p:cNvPr id="28674" name="Picture 2" descr="C:\Users\User\Downloads\20220829_1026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1714488"/>
            <a:ext cx="3643338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1285860"/>
            <a:ext cx="735811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 w="635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i="1" dirty="0" smtClean="0">
                <a:ln w="635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времени проведения </a:t>
            </a:r>
            <a:r>
              <a:rPr lang="ru-RU" sz="3200" b="1" i="1" dirty="0" smtClean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200" b="1" i="1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краткосрочный</a:t>
            </a:r>
            <a:endParaRPr lang="ru-RU" sz="3200" b="1" i="1" dirty="0" smtClean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sz="3200" b="1" i="1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старшей  группы, родители, воспитатели, музыкальный руководитель</a:t>
            </a:r>
          </a:p>
          <a:p>
            <a:pPr algn="ctr"/>
            <a:r>
              <a:rPr lang="ru-RU" sz="3200" b="1" i="1" dirty="0" smtClean="0">
                <a:ln w="952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 проекта:</a:t>
            </a:r>
          </a:p>
          <a:p>
            <a:pPr algn="ctr"/>
            <a:r>
              <a:rPr lang="ru-RU" sz="3200" b="1" i="1" dirty="0" smtClean="0">
                <a:ln w="127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ln w="127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 - творческий</a:t>
            </a:r>
          </a:p>
        </p:txBody>
      </p:sp>
      <p:pic>
        <p:nvPicPr>
          <p:cNvPr id="5" name="Picture 2" descr="C:\Users\Сергей\Desktop\проекты 2 младшая\Матрешки\картинки матрешки\2071807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96" y="4572008"/>
            <a:ext cx="1000132" cy="1875248"/>
          </a:xfrm>
          <a:prstGeom prst="rect">
            <a:avLst/>
          </a:prstGeom>
          <a:noFill/>
        </p:spPr>
      </p:pic>
      <p:pic>
        <p:nvPicPr>
          <p:cNvPr id="6" name="Picture 5" descr="C:\Users\Сергей\Desktop\проекты 2 младшая\Матрешки\картинки матрешки\e5617cd06e478288a0701b0ae981a7dc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1000108"/>
            <a:ext cx="1077327" cy="1763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928670"/>
            <a:ext cx="6786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Слушание  музыки «Русские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матрёшечки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сл. А.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Осьмушкин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муз. В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Темнов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 «Русская матрёшка» муз. Варламова; «Ой да мы матрёшки» сл. Петрова, муз. З. Левина; «Русский сувенир» муз. И сл. Чурилова. 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User\Downloads\20220830_1609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071678"/>
            <a:ext cx="4071967" cy="3071834"/>
          </a:xfrm>
          <a:prstGeom prst="rect">
            <a:avLst/>
          </a:prstGeom>
          <a:noFill/>
        </p:spPr>
      </p:pic>
      <p:pic>
        <p:nvPicPr>
          <p:cNvPr id="1026" name="Picture 2" descr="C:\Users\User\Downloads\IMG-20220906-WA004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928934"/>
            <a:ext cx="4143404" cy="3143272"/>
          </a:xfrm>
          <a:prstGeom prst="rect">
            <a:avLst/>
          </a:prstGeom>
          <a:noFill/>
        </p:spPr>
      </p:pic>
      <p:pic>
        <p:nvPicPr>
          <p:cNvPr id="1028" name="Picture 4" descr="https://avatars.mds.yandex.net/i?id=62a5f6e8b5fa2c071abbf52f6dbdba24-6637734-images-thumbs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1785926"/>
            <a:ext cx="3071834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14414" y="928670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Создание уголка ряженья  «Русские матрёшки»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20220830_154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428736"/>
            <a:ext cx="4214842" cy="2928934"/>
          </a:xfrm>
          <a:prstGeom prst="rect">
            <a:avLst/>
          </a:prstGeom>
          <a:noFill/>
        </p:spPr>
      </p:pic>
      <p:pic>
        <p:nvPicPr>
          <p:cNvPr id="2" name="Picture 3" descr="C:\Users\User\Downloads\20220830_1548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1876"/>
            <a:ext cx="4333906" cy="2928958"/>
          </a:xfrm>
          <a:prstGeom prst="rect">
            <a:avLst/>
          </a:prstGeom>
          <a:noFill/>
        </p:spPr>
      </p:pic>
      <p:pic>
        <p:nvPicPr>
          <p:cNvPr id="6" name="Picture 8" descr="C:\Users\Сергей\Desktop\проекты 2 младшая\Матрешки\картинки матрешки\matreshki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1428736"/>
            <a:ext cx="3357586" cy="2073455"/>
          </a:xfrm>
          <a:prstGeom prst="rect">
            <a:avLst/>
          </a:prstGeom>
          <a:noFill/>
        </p:spPr>
      </p:pic>
      <p:pic>
        <p:nvPicPr>
          <p:cNvPr id="7" name="Picture 7" descr="C:\Users\Сергей\Desktop\проекты 2 младшая\Матрешки\картинки матрешки\img_0214s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28" y="4357694"/>
            <a:ext cx="2774082" cy="1849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785794"/>
            <a:ext cx="6786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деятельность: рисование «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Матрёшкины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наряды»</a:t>
            </a:r>
            <a:endParaRPr lang="ru-RU" sz="2000" i="1" dirty="0">
              <a:solidFill>
                <a:srgbClr val="C00000"/>
              </a:solidFill>
            </a:endParaRPr>
          </a:p>
        </p:txBody>
      </p:sp>
      <p:pic>
        <p:nvPicPr>
          <p:cNvPr id="23553" name="Picture 1" descr="C:\Users\User\Downloads\IMG-20220830-WA00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500174"/>
            <a:ext cx="3500462" cy="2214578"/>
          </a:xfrm>
          <a:prstGeom prst="rect">
            <a:avLst/>
          </a:prstGeom>
          <a:noFill/>
        </p:spPr>
      </p:pic>
      <p:pic>
        <p:nvPicPr>
          <p:cNvPr id="23554" name="Picture 2" descr="C:\Users\User\Downloads\IMG-20220830-WA00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1500174"/>
            <a:ext cx="3571900" cy="2214578"/>
          </a:xfrm>
          <a:prstGeom prst="rect">
            <a:avLst/>
          </a:prstGeom>
          <a:noFill/>
        </p:spPr>
      </p:pic>
      <p:pic>
        <p:nvPicPr>
          <p:cNvPr id="23555" name="Picture 3" descr="C:\Users\User\Downloads\IMG-20220830-WA001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3857628"/>
            <a:ext cx="3571900" cy="2464587"/>
          </a:xfrm>
          <a:prstGeom prst="rect">
            <a:avLst/>
          </a:prstGeom>
          <a:noFill/>
        </p:spPr>
      </p:pic>
      <p:pic>
        <p:nvPicPr>
          <p:cNvPr id="23556" name="Picture 4" descr="C:\Users\User\Downloads\IMG-20220830-WA001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24" y="3857628"/>
            <a:ext cx="3500462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2015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1000108"/>
            <a:ext cx="6500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Рисование: «Наряд для матрёшки (по мотивам гжельской росписи)»</a:t>
            </a:r>
            <a:endParaRPr lang="ru-RU" sz="2000" i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User\Downloads\20220831_0908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714488"/>
            <a:ext cx="3643338" cy="2500306"/>
          </a:xfrm>
          <a:prstGeom prst="rect">
            <a:avLst/>
          </a:prstGeom>
          <a:noFill/>
        </p:spPr>
      </p:pic>
      <p:pic>
        <p:nvPicPr>
          <p:cNvPr id="2051" name="Picture 3" descr="C:\Users\User\Downloads\20220831_0909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4357694"/>
            <a:ext cx="3786214" cy="2285992"/>
          </a:xfrm>
          <a:prstGeom prst="rect">
            <a:avLst/>
          </a:prstGeom>
          <a:noFill/>
        </p:spPr>
      </p:pic>
      <p:pic>
        <p:nvPicPr>
          <p:cNvPr id="2052" name="Picture 4" descr="C:\Users\User\Downloads\20220831_0909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4357694"/>
            <a:ext cx="3643338" cy="2285992"/>
          </a:xfrm>
          <a:prstGeom prst="rect">
            <a:avLst/>
          </a:prstGeom>
          <a:noFill/>
        </p:spPr>
      </p:pic>
      <p:pic>
        <p:nvPicPr>
          <p:cNvPr id="2053" name="Picture 5" descr="C:\Users\User\Downloads\20220831_1115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1714488"/>
            <a:ext cx="3809995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1071547"/>
            <a:ext cx="6786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Аппликация  и ручной труд «Русская красавица- матрёшка» </a:t>
            </a:r>
            <a:endParaRPr lang="ru-RU" sz="2000" i="1" dirty="0">
              <a:solidFill>
                <a:srgbClr val="C00000"/>
              </a:solidFill>
            </a:endParaRPr>
          </a:p>
        </p:txBody>
      </p:sp>
      <p:pic>
        <p:nvPicPr>
          <p:cNvPr id="19457" name="Picture 1" descr="C:\Users\User\Downloads\IMG-20220829-WA0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857364"/>
            <a:ext cx="4000496" cy="3000372"/>
          </a:xfrm>
          <a:prstGeom prst="rect">
            <a:avLst/>
          </a:prstGeom>
          <a:noFill/>
        </p:spPr>
      </p:pic>
      <p:pic>
        <p:nvPicPr>
          <p:cNvPr id="19458" name="Picture 2" descr="C:\Users\User\Downloads\IMG-20220829-WA00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643182"/>
            <a:ext cx="4071934" cy="3053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2015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43042" y="785794"/>
            <a:ext cx="6000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Лепка «Народная игрушка - матрёшка»</a:t>
            </a:r>
            <a:endParaRPr lang="ru-RU" sz="2000" i="1" dirty="0">
              <a:solidFill>
                <a:srgbClr val="C00000"/>
              </a:solidFill>
            </a:endParaRPr>
          </a:p>
        </p:txBody>
      </p:sp>
      <p:pic>
        <p:nvPicPr>
          <p:cNvPr id="16386" name="Picture 2" descr="https://downloader.disk.yandex.ru/preview/cd0129f336a3e0d1f67d8ae81a6b886a9609ea7497e2984c0d250d2d5863220f/630cbe06/8DqKebVEpJIossfNt1KNlpwwOf3awVEhfiZtI4eVWV4LC4i4fIMqWU33AsnBegKfhzx8IFo3DGQt_nAU2Fdzsg%3D%3D?uid=0&amp;filename=20220826_160121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214422"/>
            <a:ext cx="3643338" cy="2786082"/>
          </a:xfrm>
          <a:prstGeom prst="rect">
            <a:avLst/>
          </a:prstGeom>
          <a:noFill/>
        </p:spPr>
      </p:pic>
      <p:pic>
        <p:nvPicPr>
          <p:cNvPr id="16388" name="Picture 4" descr="https://downloader.disk.yandex.ru/preview/0393aa5d59db62a05bbc2fe60229ec28c77587484dea754fd5e7b14b5164664c/630cbe3f/o35_I1Qd4RI7GH6p1GN3gJacuWBUyaG1nMAZ9hsYKSIs5MjDF4AvJ_HejxQ5lQ0gV93mBiLgEyAO63mwPwgmyQ%3D%3D?uid=0&amp;filename=20220826_160207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214422"/>
            <a:ext cx="3786214" cy="2786082"/>
          </a:xfrm>
          <a:prstGeom prst="rect">
            <a:avLst/>
          </a:prstGeom>
          <a:noFill/>
        </p:spPr>
      </p:pic>
      <p:pic>
        <p:nvPicPr>
          <p:cNvPr id="16390" name="Picture 6" descr="https://downloader.disk.yandex.ru/preview/df20c0df6b4faa8d70d1f3e6e27e1a427d280505c231dd956dcf9fabd002a367/630cbe90/RsTgxHtEF-GnfPA1zvBO160_GfNzhUrQMW-E-f2bZdjYzkAVDEinXzABvPFH3ysP9uYF2f-Orca4RdtGHZlTew%3D%3D?uid=0&amp;filename=20220826_161703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143380"/>
            <a:ext cx="3786214" cy="2071702"/>
          </a:xfrm>
          <a:prstGeom prst="rect">
            <a:avLst/>
          </a:prstGeom>
          <a:noFill/>
        </p:spPr>
      </p:pic>
      <p:pic>
        <p:nvPicPr>
          <p:cNvPr id="1026" name="Picture 2" descr="C:\Users\User\Downloads\20220901_1344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4143380"/>
            <a:ext cx="3786214" cy="2143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728" y="714356"/>
            <a:ext cx="63579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Конструирование «Терем для матрёшки».</a:t>
            </a:r>
          </a:p>
        </p:txBody>
      </p:sp>
      <p:pic>
        <p:nvPicPr>
          <p:cNvPr id="14338" name="Picture 2" descr="https://downloader.disk.yandex.ru/preview/59988dc6578e73e7f34c9122dc29a09eb31f773d6aa05ec25330040d6cb27196/630cbf13/B4qjUI-low-slv5jvhs62oOPWE-_32ZpTgqEien5ZeV5QIbFRjulf0SaNMfb1-r6KKbbi-miAf5gzXnNY0VSCg%3D%3D?uid=0&amp;filename=IMG-20220825-WA0008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285860"/>
            <a:ext cx="3643338" cy="2318488"/>
          </a:xfrm>
          <a:prstGeom prst="rect">
            <a:avLst/>
          </a:prstGeom>
          <a:noFill/>
        </p:spPr>
      </p:pic>
      <p:pic>
        <p:nvPicPr>
          <p:cNvPr id="14340" name="Picture 4" descr="https://downloader.disk.yandex.ru/preview/c80d9fcab34ed4d587e43098b3962349fefa3e9ddb3f5219f0ce322e066febeb/630cbf49/S1v6i5bc2NEjuxS18LdPk6zElhn9kWJ6EuIEaqyxqLg5FPV3GBu3snpDKknT6-JVHY7kXQ_1MXGmOr1DJsVDkQ%3D%3D?uid=0&amp;filename=IMG-20220825-WA0011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5385" y="3571876"/>
            <a:ext cx="4234267" cy="2588254"/>
          </a:xfrm>
          <a:prstGeom prst="rect">
            <a:avLst/>
          </a:prstGeom>
          <a:noFill/>
        </p:spPr>
      </p:pic>
      <p:pic>
        <p:nvPicPr>
          <p:cNvPr id="14342" name="Picture 6" descr="Задание для 1 &amp;quot;А&amp;quot;и 1 &amp;quot;Д&amp;quot; классов. 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1142984"/>
            <a:ext cx="2857500" cy="2190745"/>
          </a:xfrm>
          <a:prstGeom prst="rect">
            <a:avLst/>
          </a:prstGeom>
          <a:noFill/>
        </p:spPr>
      </p:pic>
      <p:sp>
        <p:nvSpPr>
          <p:cNvPr id="14346" name="AutoShape 10" descr="https://1.bp.blogspot.com/-N4cFkkXr2OE/WTtsueUOi5I/AAAAAAAAVFo/w2dMViXgAekIQSUZJnsHIWOvQqsC4beegCKgB/s1600/%25D0%25B4%25D0%25BE%25D0%25BC%2B%25D0%25BC%25D0%25B0%25D1%2582%25D1%2580%25D0%25B5%25D1%2588%25D0%25BA%25D0%25B8.jpg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8" name="AutoShape 12" descr="https://1.bp.blogspot.com/-N4cFkkXr2OE/WTtsueUOi5I/AAAAAAAAVFo/w2dMViXgAekIQSUZJnsHIWOvQqsC4beegCKgB/s1600/%25D0%25B4%25D0%25BE%25D0%25BC%2B%25D0%25BC%25D0%25B0%25D1%2582%25D1%2580%25D0%25B5%25D1%2588%25D0%25BA%25D0%25B8.jpg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50" name="AutoShape 14" descr="https://1.bp.blogspot.com/-N4cFkkXr2OE/WTtsueUOi5I/AAAAAAAAVFo/w2dMViXgAekIQSUZJnsHIWOvQqsC4beegCKgB/s1600/%25D0%25B4%25D0%25BE%25D0%25BC%2B%25D0%25BC%25D0%25B0%25D1%2582%25D1%2580%25D0%25B5%25D1%2588%25D0%25BA%25D0%25B8.jpg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 descr="https://forum.materinstvo.ru/uploads/1393159260/post-37585-13933194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s://forum.materinstvo.ru/uploads/1393159260/post-37585-13933194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https://forum.materinstvo.ru/uploads/1393159260/post-37585-13933194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4" name="AutoShape 16" descr="https://forum.materinstvo.ru/uploads/1393159260/post-37585-13933194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26" name="Picture 18" descr="https://avatars.mds.yandex.net/i?id=e11a2b11a0f0ba4a44e480c8906163dc-7051380-images-thumbs&amp;n=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4414" y="3714752"/>
            <a:ext cx="2786082" cy="21534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728" y="928670"/>
            <a:ext cx="628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 на тему «Русская матрёшка – потенциал развития ребёнка».</a:t>
            </a:r>
            <a:endParaRPr lang="ru-RU" sz="2000" i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User\Desktop\фото Сиволобов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643050"/>
            <a:ext cx="3467108" cy="2600331"/>
          </a:xfrm>
          <a:prstGeom prst="rect">
            <a:avLst/>
          </a:prstGeom>
          <a:noFill/>
        </p:spPr>
      </p:pic>
      <p:pic>
        <p:nvPicPr>
          <p:cNvPr id="2" name="Picture 3" descr="C:\Users\User\Desktop\фото Тарасов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286124"/>
            <a:ext cx="3429024" cy="2523636"/>
          </a:xfrm>
          <a:prstGeom prst="rect">
            <a:avLst/>
          </a:prstGeom>
          <a:noFill/>
        </p:spPr>
      </p:pic>
      <p:pic>
        <p:nvPicPr>
          <p:cNvPr id="7" name="Picture 6" descr="C:\Users\Сергей\Desktop\проекты 2 младшая\Матрешки\картинки матрешки\89863601_matryoshk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1714488"/>
            <a:ext cx="2060302" cy="1428760"/>
          </a:xfrm>
          <a:prstGeom prst="rect">
            <a:avLst/>
          </a:prstGeom>
          <a:noFill/>
        </p:spPr>
      </p:pic>
      <p:pic>
        <p:nvPicPr>
          <p:cNvPr id="8" name="Picture 5" descr="C:\Users\Сергей\Desktop\проекты 2 младшая\Матрешки\картинки матрешки\matrishki_hohlomskie5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480" y="4429132"/>
            <a:ext cx="2071132" cy="146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2015" y="0"/>
            <a:ext cx="9206015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1000108"/>
            <a:ext cx="6858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 в районном  литературно-художественном конкурсе «С именем Шолохова». </a:t>
            </a:r>
            <a:endParaRPr lang="ru-RU" sz="2000" i="1" dirty="0">
              <a:solidFill>
                <a:srgbClr val="C00000"/>
              </a:solidFill>
            </a:endParaRPr>
          </a:p>
        </p:txBody>
      </p:sp>
      <p:pic>
        <p:nvPicPr>
          <p:cNvPr id="11265" name="Picture 1" descr="C:\Users\User\Downloads\IMG-20220825-WA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928802"/>
            <a:ext cx="4286280" cy="3143272"/>
          </a:xfrm>
          <a:prstGeom prst="rect">
            <a:avLst/>
          </a:prstGeom>
          <a:noFill/>
        </p:spPr>
      </p:pic>
      <p:pic>
        <p:nvPicPr>
          <p:cNvPr id="11266" name="Picture 2" descr="C:\Users\User\Downloads\шОЛОХОВ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785926"/>
            <a:ext cx="3372009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928670"/>
            <a:ext cx="8072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VI районном фестивале ансамблей народного,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современного, эстрадного, бального танца “Волна”,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посвящённого Международному дню танца. (танец «Русские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матрешечки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  <a:p>
            <a:pPr algn="ctr"/>
            <a:endParaRPr lang="ru-RU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Picture 1" descr="C:\Users\User\Downloads\IMG-20220825-WA00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000372"/>
            <a:ext cx="3905278" cy="2928958"/>
          </a:xfrm>
          <a:prstGeom prst="rect">
            <a:avLst/>
          </a:prstGeom>
          <a:noFill/>
        </p:spPr>
      </p:pic>
      <p:pic>
        <p:nvPicPr>
          <p:cNvPr id="9218" name="Picture 2" descr="C:\Users\User\Downloads\IMG-20220825-WA00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2071678"/>
            <a:ext cx="3929090" cy="2946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45" y="0"/>
            <a:ext cx="9501254" cy="6858000"/>
          </a:xfrm>
          <a:prstGeom prst="rect">
            <a:avLst/>
          </a:prstGeom>
          <a:noFill/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642910" y="214290"/>
            <a:ext cx="8143932" cy="78581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1" u="none" strike="noStrike" kern="1200" cap="none" spc="0" normalizeH="0" baseline="0" noProof="0" dirty="0" smtClean="0">
              <a:ln w="19050">
                <a:solidFill>
                  <a:schemeClr val="accent6">
                    <a:lumMod val="75000"/>
                  </a:schemeClr>
                </a:solidFill>
              </a:ln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/>
            <a:r>
              <a:rPr lang="ru-RU" sz="4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Актуальность:</a:t>
            </a:r>
          </a:p>
          <a:p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Матрешка – самая известная русская игрушка. Но мало кто знает, откуда появилась матрешка. Появление матрешек удивляет – что же таится внутри, какая она, самая маленькая куколка! Когда главный секрет открыт, начинается игра: какая фигурка меньше – больше, выше – ниже.</a:t>
            </a:r>
            <a:r>
              <a:rPr kumimoji="0" lang="ru-RU" sz="21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Народная игрушка  в наши дни   стремительно  превращается  в сувенирную продукцию,   не   предназначенную    для   ребёнка  и не требующую     педагогического    сопровождения.    Но именно народная   игрушка   всегда  несла  в себе огромный потенциал  социального   наследия.  </a:t>
            </a:r>
          </a:p>
          <a:p>
            <a:pPr lvl="0" algn="ctr">
              <a:spcBef>
                <a:spcPct val="20000"/>
              </a:spcBef>
            </a:pP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идеи развития у ребенка творческих способностей посредством народной культуры, с детьми старшей группы был разработан проект «Народная игрушка Матрешка».</a:t>
            </a:r>
          </a:p>
          <a:p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проект способствовал приобщению детей к истокам русской народной культуры, помог наполнить  восприимчивую душу ребенка возвышенными человеческими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ценностями, зародить интерес и уважение к истории России.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3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 w="19050">
                <a:solidFill>
                  <a:schemeClr val="accent6">
                    <a:lumMod val="75000"/>
                  </a:schemeClr>
                </a:solidFill>
              </a:ln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 w="19050">
                <a:solidFill>
                  <a:schemeClr val="accent6">
                    <a:lumMod val="75000"/>
                  </a:schemeClr>
                </a:solidFill>
              </a:ln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3200" b="1" i="1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3200" b="1" i="1" u="none" strike="noStrike" kern="1200" cap="none" spc="0" normalizeH="0" baseline="0" noProof="0" dirty="0" smtClean="0">
              <a:ln w="19050"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1" descr="C:\Users\Сергей\Desktop\проекты 2 младшая\Матрешки\картинки матрешки\40-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3240" y="5072075"/>
            <a:ext cx="2786082" cy="1785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857232"/>
            <a:ext cx="695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Сотрудничество в домом – музеем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им.М.А.Шолохова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C:\Users\User\Downloads\20220907_160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357298"/>
            <a:ext cx="3929090" cy="2643206"/>
          </a:xfrm>
          <a:prstGeom prst="rect">
            <a:avLst/>
          </a:prstGeom>
          <a:noFill/>
        </p:spPr>
      </p:pic>
      <p:pic>
        <p:nvPicPr>
          <p:cNvPr id="9218" name="Picture 2" descr="C:\Users\User\Downloads\20220907_1559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500174"/>
            <a:ext cx="3357568" cy="4476757"/>
          </a:xfrm>
          <a:prstGeom prst="rect">
            <a:avLst/>
          </a:prstGeom>
          <a:noFill/>
        </p:spPr>
      </p:pic>
      <p:pic>
        <p:nvPicPr>
          <p:cNvPr id="9219" name="Picture 3" descr="C:\Users\User\Downloads\20220907_1604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4143381"/>
            <a:ext cx="3929058" cy="2428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1071546"/>
            <a:ext cx="695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Сотрудничество в домом – музеем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им.М.А.Шолохова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6" name="Picture 2" descr="C:\Users\User\Downloads\20220907_1549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571612"/>
            <a:ext cx="3524274" cy="2643206"/>
          </a:xfrm>
          <a:prstGeom prst="rect">
            <a:avLst/>
          </a:prstGeom>
          <a:noFill/>
        </p:spPr>
      </p:pic>
      <p:pic>
        <p:nvPicPr>
          <p:cNvPr id="82947" name="Picture 3" descr="C:\Users\User\Downloads\20220907_1546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357694"/>
            <a:ext cx="3571868" cy="2303851"/>
          </a:xfrm>
          <a:prstGeom prst="rect">
            <a:avLst/>
          </a:prstGeom>
          <a:noFill/>
        </p:spPr>
      </p:pic>
      <p:pic>
        <p:nvPicPr>
          <p:cNvPr id="82948" name="Picture 4" descr="C:\Users\User\Downloads\20220907_160034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1571612"/>
            <a:ext cx="4286280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857232"/>
            <a:ext cx="802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Создание мини- музея «Народная игрушка –матрёшка»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 descr="C:\Users\User\Downloads\20220902_104702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428736"/>
            <a:ext cx="6286544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857232"/>
            <a:ext cx="802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Создание мини- музея «Народная игрушка –матрёшка»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2" name="Picture 2" descr="C:\Users\User\Downloads\20220902_104830.jpg"/>
          <p:cNvPicPr>
            <a:picLocks noChangeAspect="1" noChangeArrowheads="1"/>
          </p:cNvPicPr>
          <p:nvPr/>
        </p:nvPicPr>
        <p:blipFill>
          <a:blip r:embed="rId4" cstate="print"/>
          <a:srcRect r="4687"/>
          <a:stretch>
            <a:fillRect/>
          </a:stretch>
        </p:blipFill>
        <p:spPr bwMode="auto">
          <a:xfrm>
            <a:off x="1714480" y="1285860"/>
            <a:ext cx="5719493" cy="4500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2015" y="24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642918"/>
            <a:ext cx="67151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Итог проекта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заключении нашей работы над проектом, хочется сказать, что мы достигли цели проекта.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2000240"/>
            <a:ext cx="72866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У детей повысился познавательный интерес к русскому народному искусству - игрушке матрёшке, расширились представления об этом народном промысле, истории его возникновения.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Дошкольники умеют передавать простейшие элементы росписи различных видов матрёшек.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Прослеживается положительная динамика овладения детьми познавательными, речевыми умениями и навыками. Пополнился словарный запас детей.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Каждый ребёнок был вовлечён в работу над проектом. Дети инициативны и самостоятельны в придумывании сказок, рассказов, пользуются разнообразными средствами выразительности, с удовольствием читают стихи о матрёшке, исполняют частушки.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Родители стали активными участниками проекта.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2015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1000108"/>
            <a:ext cx="71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Продукт проектной деятельности: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1785926"/>
            <a:ext cx="70723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 детских работ (рисунков, аппликаций, поделок).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 и оформление картотеки стихов и загадок «Ах, матрёшка».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Участие в VI районном фестивале ансамблей народного,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современного, эстрадного, бального танца “Волна”,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посвящённого Международному дню танца. (танец «Русские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матрёшечки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»).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Участие в районном  литературно-художественном конкурсе «С именем Шолохова» с танцем «Русские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матрёшечки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Создание мини- музея  «Народная игрушка - Матрёшка».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Презентация проекта «Русская народная игрушка Матрёшка».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1538" y="428604"/>
            <a:ext cx="750099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4000" b="1" i="1" dirty="0" smtClean="0">
              <a:ln w="19050">
                <a:solidFill>
                  <a:schemeClr val="accent6">
                    <a:lumMod val="75000"/>
                  </a:schemeClr>
                </a:solidFill>
              </a:ln>
              <a:solidFill>
                <a:srgbClr val="C00000"/>
              </a:solidFill>
              <a:effectLst>
                <a:innerShdw blurRad="114300">
                  <a:prstClr val="black"/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Систематизировать знания детей о русской народной игрушке матрешке и приоткрыть  тайну ее происхождения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 smtClean="0">
              <a:ln w="19050">
                <a:solidFill>
                  <a:schemeClr val="accent6">
                    <a:lumMod val="75000"/>
                  </a:schemeClr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Сергей\Desktop\проекты 2 младшая\Матрешки\картинки матрешки\клипар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3357562"/>
            <a:ext cx="5457218" cy="2950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2015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714356"/>
            <a:ext cx="7572428" cy="6442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Познакомить с историей матрёшки как народным промыслом.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Формировать и развивать коммуникативные навыки, желание использовать народные игрушки в совместной и самостоятельной деятельности.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Развивать эмоциональную отзывчивость детей на произведения народного декоративного искусства, формировать основы эстетического воспитания.</a:t>
            </a:r>
          </a:p>
          <a:p>
            <a:pPr lvl="0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4.Способствовать развитию познавательной и творческой активности детей. </a:t>
            </a:r>
          </a:p>
          <a:p>
            <a:pPr lvl="0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Развивать умение составлять узоры, украшать матрешку, используя геометрические и растительные элементы, передавать колорит росписи, характерные композиции (симметричные, асимметричные). </a:t>
            </a:r>
          </a:p>
          <a:p>
            <a:pPr lvl="0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Формировать элементы патриотического и эстетического воспитания.</a:t>
            </a:r>
          </a:p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2015" y="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1285860"/>
            <a:ext cx="728667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3600" b="1" i="1" dirty="0" smtClean="0">
              <a:ln w="19050">
                <a:solidFill>
                  <a:schemeClr val="accent6">
                    <a:lumMod val="75000"/>
                  </a:schemeClr>
                </a:solidFill>
              </a:ln>
              <a:solidFill>
                <a:srgbClr val="C00000"/>
              </a:solidFill>
              <a:effectLst>
                <a:innerShdw blurRad="114300">
                  <a:prstClr val="black"/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детей сформированы знания о русской народной игрушке – матрёшке и  появился интерес к ней;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дети используют игры с матрёшками в разных видах деятельности (подвижные, сюжетные игры, театрализованная деятельность, изобразительное творчество по мотивам народной игрушки);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проявление доброты, заботы, бережного отношения к игрушкам;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повысилась заинтересованность родителей к совместной проектной деятельности.</a:t>
            </a:r>
          </a:p>
        </p:txBody>
      </p:sp>
      <p:pic>
        <p:nvPicPr>
          <p:cNvPr id="4" name="Picture 2" descr="C:\Users\Сергей\Desktop\проекты 2 младшая\Матрешки\картинки матрешки\img_0214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298" y="4714884"/>
            <a:ext cx="4143404" cy="18455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0100" y="1071546"/>
            <a:ext cx="721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Ожидаемый результат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2015" y="-71462"/>
            <a:ext cx="9206015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4414" y="928670"/>
            <a:ext cx="700092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Виды деятельности:</a:t>
            </a:r>
          </a:p>
          <a:p>
            <a:pPr marL="342900" indent="-342900" algn="ctr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Познавательная деятельность</a:t>
            </a:r>
          </a:p>
          <a:p>
            <a:pPr marL="342900" indent="-342900" algn="ctr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Художественное творчество</a:t>
            </a:r>
          </a:p>
          <a:p>
            <a:pPr marL="342900" indent="-342900" algn="ctr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</a:p>
          <a:p>
            <a:pPr marL="342900" indent="-342900" algn="ctr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Двигательная деятельность</a:t>
            </a:r>
          </a:p>
          <a:p>
            <a:pPr marL="342900" indent="-342900" algn="ctr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Коммуникативная деятельность</a:t>
            </a:r>
          </a:p>
          <a:p>
            <a:pPr marL="342900" indent="-342900" algn="ctr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Восприятие художественной литературы</a:t>
            </a:r>
          </a:p>
          <a:p>
            <a:pPr marL="342900" indent="-342900" algn="ctr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Речевая деятельность</a:t>
            </a:r>
          </a:p>
          <a:p>
            <a:pPr marL="342900" indent="-342900" algn="ctr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Музыкальная деятельность</a:t>
            </a:r>
          </a:p>
          <a:p>
            <a:pPr marL="342900" indent="-342900">
              <a:buAutoNum type="arabicPeriod"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2015" y="142900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785794"/>
            <a:ext cx="67866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проекта: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1428736"/>
            <a:ext cx="707236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этап. Подготовительный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Формулировка цели и задач.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Подбор методической литературы.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Подбор художественной литературы.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иллюстраций, открыток, фотографий, раскрасок, трафаретов народных игрушек.</a:t>
            </a:r>
            <a:endParaRPr lang="ru-RU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5.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Подбор видеороликов о декоративно-прикладном искусстве.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   Подбор музыкального репертуара.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родителей в пошиве костюмов для матрешек.</a:t>
            </a:r>
          </a:p>
          <a:p>
            <a:pPr marL="457200" indent="-457200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Создание уголка ряженья.</a:t>
            </a:r>
          </a:p>
          <a:p>
            <a:pPr marL="457200" indent="-457200"/>
            <a:endParaRPr lang="ru-RU" sz="24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617283346_29-p-ramki-dlya-prezentatsii-na-prozrachnom-fon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"/>
            <a:ext cx="92060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1538" y="714356"/>
            <a:ext cx="6715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этап. Основной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1285860"/>
            <a:ext cx="728667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Беседы об истории возникновения и развитии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матрёшечного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дела. Рассматривание матрешек. Беседы: «Матрёшка- любимая игрушка», «В гости к матрёшке», «Матрешка-символ России».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Чтение стихотворений</a:t>
            </a:r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загадок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матрёшке.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Дидактические игры: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«Собери Матрёшку»,«Разложи и собери матрёшек вместе», «Народные промыслы», «Наряжаем матрёшку».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Сюжетно-ролевые игры: «Матрёшка встречает гостей», Куколки сестрички»,«Семья».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Музыка: Слушание «Русские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матрёшечки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сл. А.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Осьмушкин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муз. В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Темнов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«Русская матрёшка» муз. Варламова; «Ой да мы матрёшки» сл. Петрова, муз. З. Левина; «Русский сувенир» муз. И сл. Чурилова. Постановка танца  с девочками «Русские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матрешечки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Продуктивная деятельность: рисование «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Матрешкины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наряды», «Наряд для матрешки(по мотивам гжельской росписи)»,  раскрашивание матрешек, аппликация  и ручной труд «Русская красавица- матрешка»,  лепка «Народная игрушка - матрешка», конструирование «Терем для матрешки».</a:t>
            </a:r>
          </a:p>
          <a:p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1257</Words>
  <Application>Microsoft Office PowerPoint</Application>
  <PresentationFormat>Экран (4:3)</PresentationFormat>
  <Paragraphs>153</Paragraphs>
  <Slides>35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Рустам Танканов</cp:lastModifiedBy>
  <cp:revision>82</cp:revision>
  <dcterms:created xsi:type="dcterms:W3CDTF">2022-08-24T10:40:48Z</dcterms:created>
  <dcterms:modified xsi:type="dcterms:W3CDTF">2023-04-13T16:54:17Z</dcterms:modified>
</cp:coreProperties>
</file>