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09" r:id="rId2"/>
    <p:sldId id="287" r:id="rId3"/>
    <p:sldId id="289" r:id="rId4"/>
    <p:sldId id="290" r:id="rId5"/>
    <p:sldId id="308" r:id="rId6"/>
    <p:sldId id="300" r:id="rId7"/>
    <p:sldId id="293" r:id="rId8"/>
    <p:sldId id="302" r:id="rId9"/>
    <p:sldId id="304" r:id="rId10"/>
    <p:sldId id="303" r:id="rId11"/>
    <p:sldId id="279" r:id="rId12"/>
    <p:sldId id="296" r:id="rId13"/>
    <p:sldId id="298" r:id="rId14"/>
    <p:sldId id="305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1" d="100"/>
          <a:sy n="71" d="100"/>
        </p:scale>
        <p:origin x="-450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357298"/>
            <a:ext cx="500066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86200"/>
            <a:ext cx="50006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91759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57290" y="1600200"/>
            <a:ext cx="732951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57290" y="274638"/>
            <a:ext cx="51197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91759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406900"/>
            <a:ext cx="728667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2906713"/>
            <a:ext cx="7358114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91759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57290" y="1600200"/>
            <a:ext cx="313851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9175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214554"/>
            <a:ext cx="314009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91759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2108223" cy="93505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500042"/>
            <a:ext cx="5111750" cy="56261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435100"/>
            <a:ext cx="210822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10.05.2024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764705"/>
            <a:ext cx="5000660" cy="864096"/>
          </a:xfrm>
        </p:spPr>
        <p:txBody>
          <a:bodyPr/>
          <a:lstStyle/>
          <a:p>
            <a:r>
              <a:rPr lang="ru-RU" sz="1400" dirty="0"/>
              <a:t>Муниципальное дошкольное образовательное учреждение детский сад «Сказка» города Николаевска Волгоградской области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56792"/>
            <a:ext cx="5000660" cy="4968552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</a:rPr>
              <a:t>Многофункциональное дидактическое пособие из фетра «</a:t>
            </a:r>
            <a:r>
              <a:rPr lang="ru-RU" sz="2400" dirty="0" err="1">
                <a:solidFill>
                  <a:srgbClr val="000000"/>
                </a:solidFill>
              </a:rPr>
              <a:t>Развивашка</a:t>
            </a:r>
            <a:r>
              <a:rPr lang="ru-RU" sz="2400" dirty="0">
                <a:solidFill>
                  <a:srgbClr val="000000"/>
                </a:solidFill>
              </a:rPr>
              <a:t>»</a:t>
            </a:r>
            <a:br>
              <a:rPr lang="ru-RU" sz="2400" dirty="0">
                <a:solidFill>
                  <a:srgbClr val="000000"/>
                </a:solidFill>
              </a:rPr>
            </a:br>
            <a:r>
              <a:rPr lang="ru-RU" sz="1400" b="1" dirty="0" smtClean="0">
                <a:solidFill>
                  <a:srgbClr val="000000"/>
                </a:solidFill>
              </a:rPr>
              <a:t>номинация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«Дидактическое </a:t>
            </a:r>
            <a:r>
              <a:rPr lang="ru-RU" sz="1400" dirty="0">
                <a:solidFill>
                  <a:srgbClr val="000000"/>
                </a:solidFill>
              </a:rPr>
              <a:t>пособие по познавательному  развитию педагога дошкольного образовательного учреждения</a:t>
            </a:r>
            <a:r>
              <a:rPr lang="ru-RU" sz="1400" dirty="0" smtClean="0">
                <a:solidFill>
                  <a:srgbClr val="000000"/>
                </a:solidFill>
              </a:rPr>
              <a:t>»» </a:t>
            </a:r>
            <a:r>
              <a:rPr lang="ru-RU" sz="1400" dirty="0">
                <a:solidFill>
                  <a:srgbClr val="000000"/>
                </a:solidFill>
              </a:rPr>
              <a:t>младшая категория</a:t>
            </a:r>
          </a:p>
          <a:p>
            <a:endParaRPr lang="ru-RU" sz="1800" dirty="0" smtClean="0">
              <a:solidFill>
                <a:srgbClr val="000000"/>
              </a:solidFill>
            </a:endParaRPr>
          </a:p>
          <a:p>
            <a:endParaRPr lang="ru-RU" sz="1800" dirty="0" smtClean="0">
              <a:solidFill>
                <a:srgbClr val="000000"/>
              </a:solidFill>
            </a:endParaRPr>
          </a:p>
          <a:p>
            <a:r>
              <a:rPr lang="ru-RU" sz="1800" dirty="0" smtClean="0">
                <a:solidFill>
                  <a:srgbClr val="000000"/>
                </a:solidFill>
              </a:rPr>
              <a:t>       </a:t>
            </a:r>
            <a:endParaRPr lang="ru-RU" sz="1800" dirty="0">
              <a:solidFill>
                <a:srgbClr val="000000"/>
              </a:solidFill>
            </a:endParaRPr>
          </a:p>
          <a:p>
            <a:endParaRPr lang="ru-RU" sz="1800" dirty="0" smtClean="0">
              <a:solidFill>
                <a:srgbClr val="000000"/>
              </a:solidFill>
            </a:endParaRPr>
          </a:p>
          <a:p>
            <a:endParaRPr lang="ru-RU" sz="1800" dirty="0" smtClean="0">
              <a:solidFill>
                <a:srgbClr val="000000"/>
              </a:solidFill>
            </a:endParaRPr>
          </a:p>
          <a:p>
            <a:endParaRPr lang="ru-RU" sz="1800" dirty="0">
              <a:solidFill>
                <a:srgbClr val="000000"/>
              </a:solidFill>
            </a:endParaRPr>
          </a:p>
          <a:p>
            <a:pPr algn="r"/>
            <a:r>
              <a:rPr lang="ru-RU" sz="1800" dirty="0" smtClean="0">
                <a:solidFill>
                  <a:srgbClr val="000000"/>
                </a:solidFill>
              </a:rPr>
              <a:t>          </a:t>
            </a:r>
            <a:r>
              <a:rPr lang="ru-RU" sz="1400" dirty="0" smtClean="0">
                <a:solidFill>
                  <a:srgbClr val="000000"/>
                </a:solidFill>
              </a:rPr>
              <a:t>Автор: воспитатель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I </a:t>
            </a:r>
            <a:r>
              <a:rPr lang="ru-RU" sz="1400" dirty="0" smtClean="0">
                <a:solidFill>
                  <a:srgbClr val="000000"/>
                </a:solidFill>
              </a:rPr>
              <a:t>квалификационной категории</a:t>
            </a:r>
          </a:p>
          <a:p>
            <a:pPr algn="r"/>
            <a:r>
              <a:rPr lang="ru-RU" sz="1400" dirty="0" smtClean="0">
                <a:solidFill>
                  <a:srgbClr val="000000"/>
                </a:solidFill>
              </a:rPr>
              <a:t>КУТЕПОВА НАТАЛЬЯ ВЛАДИМИРОВНА 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7" b="10340"/>
          <a:stretch/>
        </p:blipFill>
        <p:spPr>
          <a:xfrm>
            <a:off x="1619672" y="3736346"/>
            <a:ext cx="2736229" cy="20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6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54327" r="18040" b="379"/>
          <a:stretch/>
        </p:blipFill>
        <p:spPr>
          <a:xfrm rot="16200000">
            <a:off x="1500604" y="667750"/>
            <a:ext cx="2686410" cy="259228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t="53300" r="21912" b="2117"/>
          <a:stretch/>
        </p:blipFill>
        <p:spPr>
          <a:xfrm rot="16200000">
            <a:off x="1890746" y="3517966"/>
            <a:ext cx="2797443" cy="2907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" t="12473" r="647" b="15367"/>
          <a:stretch/>
        </p:blipFill>
        <p:spPr>
          <a:xfrm rot="16200000">
            <a:off x="5528780" y="1953058"/>
            <a:ext cx="2695371" cy="2736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24128" y="4509120"/>
            <a:ext cx="280831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«МЕДУЗА». </a:t>
            </a:r>
            <a:r>
              <a:rPr lang="ru-RU" sz="1200" dirty="0" smtClean="0"/>
              <a:t>Задачи: учить </a:t>
            </a:r>
            <a:r>
              <a:rPr lang="ru-RU" sz="1200" dirty="0"/>
              <a:t>ощущать и различать разную фактуру, </a:t>
            </a:r>
            <a:r>
              <a:rPr lang="ru-RU" sz="1200" dirty="0" smtClean="0"/>
              <a:t>развивать </a:t>
            </a:r>
            <a:r>
              <a:rPr lang="ru-RU" sz="1200" dirty="0"/>
              <a:t>мелкую моторику.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805264"/>
            <a:ext cx="5256584" cy="5651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«ЦВЕТОЧЕК». </a:t>
            </a:r>
            <a:r>
              <a:rPr lang="ru-RU" sz="1200" dirty="0" smtClean="0"/>
              <a:t>Задачи: развивать </a:t>
            </a:r>
            <a:r>
              <a:rPr lang="ru-RU" sz="1200" dirty="0"/>
              <a:t>мелкую моторику рук, </a:t>
            </a:r>
            <a:r>
              <a:rPr lang="ru-RU" sz="1200" dirty="0" smtClean="0"/>
              <a:t>закреплять </a:t>
            </a:r>
            <a:r>
              <a:rPr lang="ru-RU" sz="1200" dirty="0"/>
              <a:t>названия цветов; </a:t>
            </a:r>
            <a:r>
              <a:rPr lang="ru-RU" sz="1200" dirty="0" smtClean="0"/>
              <a:t>формировать </a:t>
            </a:r>
            <a:r>
              <a:rPr lang="ru-RU" sz="1200" dirty="0"/>
              <a:t>у детей понятие один- много, вверх-вниз; </a:t>
            </a:r>
            <a:r>
              <a:rPr lang="ru-RU" sz="1200" dirty="0" smtClean="0"/>
              <a:t>развивать </a:t>
            </a:r>
            <a:r>
              <a:rPr lang="ru-RU" sz="1200" dirty="0"/>
              <a:t>внимание, речь.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92696"/>
            <a:ext cx="4464496" cy="1080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«ВОЛШЕБНЫЕ ЗАМОЧКИ». </a:t>
            </a:r>
            <a:r>
              <a:rPr lang="ru-RU" sz="1200" dirty="0" smtClean="0"/>
              <a:t>Задачи: развивать </a:t>
            </a:r>
            <a:r>
              <a:rPr lang="ru-RU" sz="1200" dirty="0"/>
              <a:t>силу и ловкость пальцев: застегивая молнии справа налево и наоборот; </a:t>
            </a:r>
            <a:r>
              <a:rPr lang="ru-RU" sz="1200" dirty="0" smtClean="0"/>
              <a:t>развивать </a:t>
            </a:r>
            <a:r>
              <a:rPr lang="ru-RU" sz="1200" dirty="0"/>
              <a:t>координацию действий обеих рук; </a:t>
            </a:r>
            <a:r>
              <a:rPr lang="ru-RU" sz="1200" dirty="0" smtClean="0"/>
              <a:t>знакомить </a:t>
            </a:r>
            <a:r>
              <a:rPr lang="ru-RU" sz="1200" dirty="0"/>
              <a:t>с цветами радуги; </a:t>
            </a:r>
            <a:r>
              <a:rPr lang="ru-RU" sz="1200" dirty="0" smtClean="0"/>
              <a:t>формировать </a:t>
            </a:r>
            <a:r>
              <a:rPr lang="ru-RU" sz="1200" dirty="0"/>
              <a:t>зрительное восприятие, внимание,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99391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3336721" cy="44315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652478" cy="4850949"/>
          </a:xfrm>
        </p:spPr>
      </p:pic>
      <p:sp>
        <p:nvSpPr>
          <p:cNvPr id="2" name="Прямоугольник 1"/>
          <p:cNvSpPr/>
          <p:nvPr/>
        </p:nvSpPr>
        <p:spPr>
          <a:xfrm>
            <a:off x="4499992" y="620688"/>
            <a:ext cx="4104456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«ПОКОРМИ ЖИВОТНОЕ». </a:t>
            </a:r>
            <a:r>
              <a:rPr lang="ru-RU" sz="1200" dirty="0" smtClean="0"/>
              <a:t>Задачи: учить </a:t>
            </a:r>
            <a:r>
              <a:rPr lang="ru-RU" sz="1200" dirty="0"/>
              <a:t>заботиться о животных, </a:t>
            </a:r>
            <a:r>
              <a:rPr lang="ru-RU" sz="1200" dirty="0" smtClean="0"/>
              <a:t>развивать </a:t>
            </a:r>
            <a:r>
              <a:rPr lang="ru-RU" sz="1200" dirty="0"/>
              <a:t>речь, мышление, память.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5517232"/>
            <a:ext cx="3888432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«СОБЕРИ ПАЗЛ». </a:t>
            </a:r>
            <a:r>
              <a:rPr lang="ru-RU" sz="1200" dirty="0" smtClean="0"/>
              <a:t>Задачи: учить </a:t>
            </a:r>
            <a:r>
              <a:rPr lang="ru-RU" sz="1200" dirty="0"/>
              <a:t>соединять части предметов в одно целое, развивать  </a:t>
            </a:r>
            <a:r>
              <a:rPr lang="ru-RU" sz="1200" dirty="0" smtClean="0"/>
              <a:t>мышление.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4608512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«РЫБКИ ПЛАВАЮТ В ВОДИЦЕ». </a:t>
            </a:r>
            <a:r>
              <a:rPr lang="ru-RU" sz="1200" dirty="0" smtClean="0"/>
              <a:t>Задачи: способствовать </a:t>
            </a:r>
            <a:r>
              <a:rPr lang="ru-RU" sz="1200" dirty="0"/>
              <a:t>развитию тактильных анализаторов; </a:t>
            </a:r>
            <a:r>
              <a:rPr lang="ru-RU" sz="1200" dirty="0" smtClean="0"/>
              <a:t>закреплять </a:t>
            </a:r>
            <a:r>
              <a:rPr lang="ru-RU" sz="1200" dirty="0"/>
              <a:t>представления детей о геометрических формах, </a:t>
            </a:r>
            <a:r>
              <a:rPr lang="ru-RU" sz="1200" dirty="0" smtClean="0"/>
              <a:t>развивать </a:t>
            </a:r>
            <a:r>
              <a:rPr lang="ru-RU" sz="1200" dirty="0"/>
              <a:t>пространственные </a:t>
            </a:r>
            <a:r>
              <a:rPr lang="ru-RU" sz="1200" dirty="0" smtClean="0"/>
              <a:t>ориентации, активизировать </a:t>
            </a:r>
            <a:r>
              <a:rPr lang="ru-RU" sz="1200" dirty="0"/>
              <a:t>речь.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733256"/>
            <a:ext cx="3672408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«ЗАЙКА». </a:t>
            </a:r>
            <a:r>
              <a:rPr lang="ru-RU" sz="1200" dirty="0" smtClean="0"/>
              <a:t>Задачи: учить </a:t>
            </a:r>
            <a:r>
              <a:rPr lang="ru-RU" sz="1200" dirty="0"/>
              <a:t>ощущать и различать разную фактуру, а также </a:t>
            </a:r>
            <a:r>
              <a:rPr lang="ru-RU" sz="1200" dirty="0" smtClean="0"/>
              <a:t>задействовать </a:t>
            </a:r>
            <a:r>
              <a:rPr lang="ru-RU" sz="1200" dirty="0"/>
              <a:t>слуховой анализатор. </a:t>
            </a:r>
          </a:p>
        </p:txBody>
      </p:sp>
    </p:spTree>
    <p:extLst>
      <p:ext uri="{BB962C8B-B14F-4D97-AF65-F5344CB8AC3E}">
        <p14:creationId xmlns:p14="http://schemas.microsoft.com/office/powerpoint/2010/main" val="418248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696710"/>
          </a:xfrm>
        </p:spPr>
        <p:txBody>
          <a:bodyPr/>
          <a:lstStyle/>
          <a:p>
            <a:r>
              <a:rPr lang="ru-RU" sz="3200" dirty="0" smtClean="0"/>
              <a:t>Практическая значимость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619672" y="1052736"/>
            <a:ext cx="6912768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     Использование данного пособия заинтересовало родителей и детей. Пособия позволяет педагогам </a:t>
            </a:r>
            <a:r>
              <a:rPr lang="ru-RU" sz="1600" dirty="0"/>
              <a:t>и родителям эффективно использовать его в общении с </a:t>
            </a:r>
            <a:r>
              <a:rPr lang="ru-RU" sz="1600" dirty="0" smtClean="0"/>
              <a:t>ребенком. Игры </a:t>
            </a:r>
            <a:r>
              <a:rPr lang="ru-RU" sz="1600" dirty="0"/>
              <a:t>и упражнения служат прекрасным средством для </a:t>
            </a:r>
            <a:r>
              <a:rPr lang="ru-RU" sz="1600" dirty="0" smtClean="0"/>
              <a:t>познавательного развития, логических навыков, развития речи  </a:t>
            </a:r>
            <a:r>
              <a:rPr lang="ru-RU" sz="1600" dirty="0"/>
              <a:t>и увеличения подвижности пальцев рук, что так же </a:t>
            </a:r>
            <a:r>
              <a:rPr lang="ru-RU" sz="1600" dirty="0" smtClean="0"/>
              <a:t>немаловажно.</a:t>
            </a:r>
          </a:p>
          <a:p>
            <a:pPr marL="0" indent="0" algn="just">
              <a:buNone/>
            </a:pPr>
            <a:r>
              <a:rPr lang="ru-RU" sz="3200" dirty="0"/>
              <a:t>Результативность</a:t>
            </a:r>
            <a:r>
              <a:rPr lang="ru-RU" sz="1600" dirty="0"/>
              <a:t> использования  данного пособия с детьми младшего дошкольного возраста: </a:t>
            </a:r>
          </a:p>
          <a:p>
            <a:pPr marL="0" indent="0" algn="just">
              <a:buNone/>
            </a:pPr>
            <a:r>
              <a:rPr lang="ru-RU" sz="1600" dirty="0"/>
              <a:t>- </a:t>
            </a:r>
            <a:r>
              <a:rPr lang="ru-RU" sz="1600" dirty="0" smtClean="0"/>
              <a:t>Повысилась мотивация </a:t>
            </a:r>
            <a:r>
              <a:rPr lang="ru-RU" sz="1600" dirty="0"/>
              <a:t>к самостоятельной и экспериментальной деятельности дошкольников; </a:t>
            </a:r>
          </a:p>
          <a:p>
            <a:pPr marL="0" indent="0" algn="just">
              <a:buNone/>
            </a:pPr>
            <a:r>
              <a:rPr lang="ru-RU" sz="1600" dirty="0"/>
              <a:t>- </a:t>
            </a:r>
            <a:r>
              <a:rPr lang="ru-RU" sz="1600" dirty="0" smtClean="0"/>
              <a:t>Создается положительный, эмоциональный </a:t>
            </a:r>
            <a:r>
              <a:rPr lang="ru-RU" sz="1600" dirty="0"/>
              <a:t>фона у воспитанников; </a:t>
            </a:r>
          </a:p>
          <a:p>
            <a:pPr marL="0" indent="0" algn="just">
              <a:buNone/>
            </a:pPr>
            <a:r>
              <a:rPr lang="ru-RU" sz="1600" dirty="0"/>
              <a:t>- </a:t>
            </a:r>
            <a:r>
              <a:rPr lang="ru-RU" sz="1600" dirty="0" smtClean="0"/>
              <a:t>Активизировались когнитивные процессы </a:t>
            </a:r>
            <a:r>
              <a:rPr lang="ru-RU" sz="1600" dirty="0"/>
              <a:t>(мышления, внимания, восприятия, памяти); </a:t>
            </a:r>
          </a:p>
          <a:p>
            <a:pPr marL="0" indent="0" algn="just">
              <a:buNone/>
            </a:pPr>
            <a:r>
              <a:rPr lang="ru-RU" sz="1600" dirty="0"/>
              <a:t>- </a:t>
            </a:r>
            <a:r>
              <a:rPr lang="ru-RU" sz="1600" dirty="0" smtClean="0"/>
              <a:t>Способствует </a:t>
            </a:r>
            <a:r>
              <a:rPr lang="ru-RU" sz="1600" dirty="0"/>
              <a:t>развитию усидчивости, мелкой моторики, зрительного внимания, мышления и пространственных представлений. </a:t>
            </a:r>
          </a:p>
          <a:p>
            <a:pPr marL="0" indent="0" algn="just">
              <a:buNone/>
            </a:pPr>
            <a:r>
              <a:rPr lang="ru-RU" sz="1600" dirty="0"/>
              <a:t>- </a:t>
            </a:r>
            <a:r>
              <a:rPr lang="ru-RU" sz="1600" dirty="0" smtClean="0"/>
              <a:t>Развивается фантазия, творчество </a:t>
            </a:r>
            <a:r>
              <a:rPr lang="ru-RU" sz="1600" dirty="0"/>
              <a:t>у ребенка; </a:t>
            </a:r>
          </a:p>
          <a:p>
            <a:pPr marL="0" indent="0" algn="just">
              <a:buNone/>
            </a:pPr>
            <a:r>
              <a:rPr lang="ru-RU" sz="1600" dirty="0"/>
              <a:t>- </a:t>
            </a:r>
            <a:r>
              <a:rPr lang="ru-RU" sz="1600" dirty="0" smtClean="0"/>
              <a:t>Воспитывается </a:t>
            </a:r>
            <a:r>
              <a:rPr lang="ru-RU" sz="1600" dirty="0"/>
              <a:t>у ребенка </a:t>
            </a:r>
            <a:r>
              <a:rPr lang="ru-RU" sz="1600" dirty="0" smtClean="0"/>
              <a:t>уверенность </a:t>
            </a:r>
            <a:r>
              <a:rPr lang="ru-RU" sz="1600" dirty="0"/>
              <a:t>в своих силах. </a:t>
            </a:r>
          </a:p>
          <a:p>
            <a:pPr marL="0" indent="0" algn="just">
              <a:buNone/>
            </a:pPr>
            <a:endParaRPr lang="ru-RU" sz="1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939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Заключение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47664" y="1268760"/>
            <a:ext cx="6984776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    </a:t>
            </a:r>
            <a:r>
              <a:rPr lang="ru-RU" sz="2000" dirty="0" smtClean="0"/>
              <a:t>Использование данного пособия  актуально</a:t>
            </a:r>
            <a:r>
              <a:rPr lang="ru-RU" sz="2000" dirty="0"/>
              <a:t> </a:t>
            </a:r>
            <a:r>
              <a:rPr lang="ru-RU" sz="2000" dirty="0" smtClean="0"/>
              <a:t>и соответствует требованиям ФГОС ДО,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     Книга </a:t>
            </a:r>
            <a:r>
              <a:rPr lang="ru-RU" sz="2000" dirty="0"/>
              <a:t>из фетра – это замечательная находка. Она очень нравится </a:t>
            </a:r>
            <a:r>
              <a:rPr lang="ru-RU" sz="2000" dirty="0" smtClean="0"/>
              <a:t>детям и </a:t>
            </a:r>
            <a:r>
              <a:rPr lang="ru-RU" sz="2000" dirty="0"/>
              <a:t>помогает в игровой доступной форме познавать мир и развиваться. </a:t>
            </a:r>
            <a:r>
              <a:rPr lang="ru-RU" sz="2000" dirty="0" smtClean="0"/>
              <a:t>Мягкая книжка </a:t>
            </a:r>
            <a:r>
              <a:rPr lang="ru-RU" sz="2000" dirty="0"/>
              <a:t>– содержательно-насыщенное, </a:t>
            </a:r>
            <a:r>
              <a:rPr lang="ru-RU" sz="2000" dirty="0" smtClean="0"/>
              <a:t>трансформируемое, полифункциональное</a:t>
            </a:r>
            <a:r>
              <a:rPr lang="ru-RU" sz="2000" dirty="0"/>
              <a:t>, вариативное, доступное и безопасное пособие.</a:t>
            </a:r>
          </a:p>
          <a:p>
            <a:pPr marL="0" indent="0" algn="just">
              <a:buNone/>
            </a:pPr>
            <a:r>
              <a:rPr lang="ru-RU" sz="2000" dirty="0" smtClean="0"/>
              <a:t>     Книга из фетра способствует </a:t>
            </a:r>
            <a:r>
              <a:rPr lang="ru-RU" sz="2000" dirty="0"/>
              <a:t>объединению усилий детского сада и семьи </a:t>
            </a:r>
            <a:r>
              <a:rPr lang="ru-RU" sz="2000" dirty="0" smtClean="0"/>
              <a:t>в </a:t>
            </a:r>
            <a:r>
              <a:rPr lang="ru-RU" sz="2000" dirty="0"/>
              <a:t>воспитании и обучении детей дошкольного </a:t>
            </a:r>
            <a:r>
              <a:rPr lang="ru-RU" sz="2000" dirty="0" smtClean="0"/>
              <a:t>возраста, созданию </a:t>
            </a:r>
            <a:r>
              <a:rPr lang="ru-RU" sz="2000" dirty="0"/>
              <a:t>условий для повышения педагогической культуры родителей. </a:t>
            </a:r>
          </a:p>
        </p:txBody>
      </p:sp>
    </p:spTree>
    <p:extLst>
      <p:ext uri="{BB962C8B-B14F-4D97-AF65-F5344CB8AC3E}">
        <p14:creationId xmlns:p14="http://schemas.microsoft.com/office/powerpoint/2010/main" val="53213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47664" y="1268760"/>
            <a:ext cx="6984776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    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764704"/>
            <a:ext cx="7329510" cy="652934"/>
          </a:xfrm>
        </p:spPr>
        <p:txBody>
          <a:bodyPr/>
          <a:lstStyle/>
          <a:p>
            <a:r>
              <a:rPr lang="ru-RU" sz="2000" dirty="0" smtClean="0"/>
              <a:t>Данное пособие было представлено на педагогическом совете</a:t>
            </a:r>
            <a:r>
              <a:rPr lang="ru-RU" sz="2000" dirty="0"/>
              <a:t>	«Современные подходы к организации речевого развития дошкольников в соответствии с требованиями ФГОС дошкольного образования».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09" y="3092962"/>
            <a:ext cx="2463738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00" y="2780928"/>
            <a:ext cx="2141792" cy="2855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40" y="2204864"/>
            <a:ext cx="2211710" cy="29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Аннотация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47664" y="1268760"/>
            <a:ext cx="6912768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     Данное </a:t>
            </a:r>
            <a:r>
              <a:rPr lang="ru-RU" sz="2400" dirty="0"/>
              <a:t>пособие </a:t>
            </a:r>
            <a:r>
              <a:rPr lang="ru-RU" sz="2400" dirty="0" smtClean="0"/>
              <a:t>разработано </a:t>
            </a:r>
            <a:r>
              <a:rPr lang="ru-RU" sz="2400" dirty="0"/>
              <a:t>и предназначено для использования </a:t>
            </a:r>
            <a:r>
              <a:rPr lang="ru-RU" sz="2400" dirty="0" smtClean="0"/>
              <a:t>в работе </a:t>
            </a:r>
            <a:r>
              <a:rPr lang="ru-RU" sz="2400" dirty="0"/>
              <a:t>с детьми </a:t>
            </a:r>
            <a:r>
              <a:rPr lang="ru-RU" sz="2400" dirty="0" smtClean="0"/>
              <a:t>младшего дошкольного возраста и подходит для работы с детьми с ОВЗ. </a:t>
            </a:r>
            <a:r>
              <a:rPr lang="ru-RU" sz="2400" dirty="0"/>
              <a:t>Ценность пособия заключается в том, что оно используется в </a:t>
            </a:r>
            <a:r>
              <a:rPr lang="ru-RU" sz="2400" dirty="0" smtClean="0"/>
              <a:t>работе педагогов </a:t>
            </a:r>
            <a:r>
              <a:rPr lang="ru-RU" sz="2400" dirty="0"/>
              <a:t>при совместной деятельности взрослого и ребенка, а также </a:t>
            </a:r>
            <a:r>
              <a:rPr lang="ru-RU" sz="2400" dirty="0" smtClean="0"/>
              <a:t>дает родителям возможность стать </a:t>
            </a:r>
            <a:r>
              <a:rPr lang="ru-RU" sz="2400" dirty="0"/>
              <a:t>активными участниками образовательного процесса </a:t>
            </a:r>
            <a:r>
              <a:rPr lang="ru-RU" sz="2400" dirty="0" smtClean="0"/>
              <a:t>в детском саду и </a:t>
            </a:r>
            <a:r>
              <a:rPr lang="ru-RU" sz="2400" dirty="0"/>
              <a:t>дома. Книга позволяет </a:t>
            </a:r>
            <a:r>
              <a:rPr lang="ru-RU" sz="2400" dirty="0" smtClean="0"/>
              <a:t>увлечь детей </a:t>
            </a:r>
            <a:r>
              <a:rPr lang="ru-RU" sz="2400" dirty="0"/>
              <a:t>в долгий, интересный процесс познания, способствуют </a:t>
            </a:r>
            <a:r>
              <a:rPr lang="ru-RU" sz="2400" dirty="0" smtClean="0"/>
              <a:t>обогащению словаря</a:t>
            </a:r>
            <a:r>
              <a:rPr lang="ru-RU" sz="2400" dirty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629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Пояснительная записка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75656" y="1268760"/>
            <a:ext cx="7056784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     Фетровая </a:t>
            </a:r>
            <a:r>
              <a:rPr lang="ru-RU" sz="1800" dirty="0"/>
              <a:t>книжка - создана в соответствии с ФГОС ДО – содержательна,  насыщена, трансформируема, вариативная, доступная. Ценность данного пособия заключается в том, что оно может использоваться в НОД, в самостоятельной деятельности детей, а так же может дать родителям идеи для творческого участия в образовательном процессе ДО и в семье. Фетровая </a:t>
            </a:r>
            <a:r>
              <a:rPr lang="ru-RU" sz="1800" dirty="0" smtClean="0"/>
              <a:t>книжка - </a:t>
            </a:r>
            <a:r>
              <a:rPr lang="ru-RU" sz="1800" dirty="0"/>
              <a:t>это обучающий инструмент с интересными элементами, позволяющая решать задачи развития ребенка. </a:t>
            </a:r>
            <a:r>
              <a:rPr lang="ru-RU" sz="1800" dirty="0" smtClean="0"/>
              <a:t>Пособие </a:t>
            </a:r>
            <a:r>
              <a:rPr lang="ru-RU" sz="1800" dirty="0"/>
              <a:t>может быть учитывать индивидуальные особенности развития ребенка.  </a:t>
            </a:r>
            <a:r>
              <a:rPr lang="ru-RU" sz="1800" dirty="0" smtClean="0"/>
              <a:t>Вариации упражнений не имеют предела</a:t>
            </a:r>
            <a:r>
              <a:rPr lang="ru-RU" sz="1800" dirty="0"/>
              <a:t>. </a:t>
            </a:r>
            <a:r>
              <a:rPr lang="ru-RU" sz="1800" dirty="0" smtClean="0"/>
              <a:t> Данное </a:t>
            </a:r>
            <a:r>
              <a:rPr lang="ru-RU" sz="1800" dirty="0"/>
              <a:t>пособие </a:t>
            </a:r>
            <a:r>
              <a:rPr lang="ru-RU" sz="1800" dirty="0" smtClean="0"/>
              <a:t>может </a:t>
            </a:r>
            <a:r>
              <a:rPr lang="ru-RU" sz="1800" dirty="0"/>
              <a:t>использовать для индивидуальной и подгрупповой работы с детьми по закреплению пройденного материала, а также предоставлять детям эту книжку для индивидуальных игр. Интеграция образовательных областей: социально-коммуникативное, речевое развитие, познавательное, художественно-эстетическое развитие. </a:t>
            </a:r>
            <a:r>
              <a:rPr lang="ru-RU" sz="1800" dirty="0" smtClean="0"/>
              <a:t>Книга из фетра постоянно может пополнятся новыми страницами.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04664"/>
            <a:ext cx="7329510" cy="1012974"/>
          </a:xfrm>
        </p:spPr>
        <p:txBody>
          <a:bodyPr/>
          <a:lstStyle/>
          <a:p>
            <a:r>
              <a:rPr lang="ru-RU" sz="4000" dirty="0" smtClean="0"/>
              <a:t>Актуальность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75656" y="1052736"/>
            <a:ext cx="7128792" cy="5073427"/>
          </a:xfrm>
        </p:spPr>
        <p:txBody>
          <a:bodyPr/>
          <a:lstStyle/>
          <a:p>
            <a:pPr marL="0" indent="0" algn="r">
              <a:buNone/>
            </a:pPr>
            <a:r>
              <a:rPr lang="ru-RU" sz="1600" dirty="0" smtClean="0"/>
              <a:t>«Руки </a:t>
            </a:r>
            <a:r>
              <a:rPr lang="ru-RU" sz="1600" dirty="0"/>
              <a:t>учат голову, затем поумневшая голова учит руки, </a:t>
            </a:r>
            <a:endParaRPr lang="ru-RU" sz="1600" dirty="0" smtClean="0"/>
          </a:p>
          <a:p>
            <a:pPr marL="0" indent="0" algn="r">
              <a:buNone/>
            </a:pPr>
            <a:r>
              <a:rPr lang="ru-RU" sz="1600" dirty="0" smtClean="0"/>
              <a:t>а </a:t>
            </a:r>
            <a:r>
              <a:rPr lang="ru-RU" sz="1600" dirty="0"/>
              <a:t>умелые руки </a:t>
            </a:r>
            <a:r>
              <a:rPr lang="ru-RU" sz="1600" dirty="0" smtClean="0"/>
              <a:t>снова способствуют </a:t>
            </a:r>
            <a:r>
              <a:rPr lang="ru-RU" sz="1600" dirty="0"/>
              <a:t>развитию мозга».</a:t>
            </a:r>
          </a:p>
          <a:p>
            <a:pPr marL="0" indent="0" algn="r">
              <a:buNone/>
            </a:pPr>
            <a:r>
              <a:rPr lang="ru-RU" sz="1600" dirty="0"/>
              <a:t>И</a:t>
            </a:r>
            <a:r>
              <a:rPr lang="ru-RU" sz="1600" dirty="0" smtClean="0"/>
              <a:t>. П. Павлов  </a:t>
            </a:r>
          </a:p>
          <a:p>
            <a:pPr marL="0" indent="0" algn="just">
              <a:buNone/>
            </a:pPr>
            <a:endParaRPr lang="ru-RU" sz="800" dirty="0" smtClean="0"/>
          </a:p>
          <a:p>
            <a:pPr marL="0" indent="0" algn="just">
              <a:buNone/>
            </a:pPr>
            <a:r>
              <a:rPr lang="ru-RU" sz="1800" dirty="0" smtClean="0"/>
              <a:t>     Детям младшего дошкольного </a:t>
            </a:r>
            <a:r>
              <a:rPr lang="ru-RU" sz="1800" dirty="0"/>
              <a:t>возраста свойственна огромная </a:t>
            </a:r>
            <a:r>
              <a:rPr lang="ru-RU" sz="1800" dirty="0" smtClean="0"/>
              <a:t>познавательная активность</a:t>
            </a:r>
            <a:r>
              <a:rPr lang="ru-RU" sz="1800" dirty="0"/>
              <a:t>, способность к восприятию нового. </a:t>
            </a:r>
            <a:r>
              <a:rPr lang="ru-RU" sz="1800" dirty="0" smtClean="0"/>
              <a:t>В </a:t>
            </a:r>
            <a:r>
              <a:rPr lang="ru-RU" sz="1800" dirty="0"/>
              <a:t>настоящее время </a:t>
            </a:r>
            <a:r>
              <a:rPr lang="ru-RU" sz="1800" dirty="0" smtClean="0"/>
              <a:t>актуальной проблемой </a:t>
            </a:r>
            <a:r>
              <a:rPr lang="ru-RU" sz="1800" dirty="0"/>
              <a:t>является развитие мелкой моторики у детей </a:t>
            </a:r>
            <a:r>
              <a:rPr lang="ru-RU" sz="1800" dirty="0" smtClean="0"/>
              <a:t>младшего</a:t>
            </a:r>
            <a:r>
              <a:rPr lang="ru-RU" sz="1800" dirty="0" smtClean="0"/>
              <a:t> </a:t>
            </a:r>
            <a:r>
              <a:rPr lang="ru-RU" sz="1800" dirty="0" smtClean="0"/>
              <a:t>возраста. Мелкая </a:t>
            </a:r>
            <a:r>
              <a:rPr lang="ru-RU" sz="1800" dirty="0"/>
              <a:t>моторика рук является важнейшим условием психического </a:t>
            </a:r>
            <a:r>
              <a:rPr lang="ru-RU" sz="1800" dirty="0" smtClean="0"/>
              <a:t>и физического </a:t>
            </a:r>
            <a:r>
              <a:rPr lang="ru-RU" sz="1800" dirty="0"/>
              <a:t>развития ребенка. Ребенок любит изучать окружающий мир, пальчиками трогать и познавать различные предметы и поверхности. Книжка из фетра — это полезная и оригинальная игрушка для ребенка. Она несет множество полезных функций для малыша: развивает тактильные ощущения, </a:t>
            </a:r>
            <a:r>
              <a:rPr lang="ru-RU" sz="1800" dirty="0" smtClean="0"/>
              <a:t>сенсорные навыки, мышление, помогает </a:t>
            </a:r>
            <a:r>
              <a:rPr lang="ru-RU" sz="1800" dirty="0"/>
              <a:t>развивать мелкую моторику, </a:t>
            </a:r>
            <a:r>
              <a:rPr lang="ru-RU" sz="1800" dirty="0" smtClean="0"/>
              <a:t>внимательность, речь. </a:t>
            </a:r>
            <a:r>
              <a:rPr lang="ru-RU" sz="1800" dirty="0"/>
              <a:t>Также книги из фетра называют тихими (</a:t>
            </a:r>
            <a:r>
              <a:rPr lang="ru-RU" sz="1800" dirty="0" err="1"/>
              <a:t>quiet</a:t>
            </a:r>
            <a:r>
              <a:rPr lang="ru-RU" sz="1800" dirty="0"/>
              <a:t> </a:t>
            </a:r>
            <a:r>
              <a:rPr lang="ru-RU" sz="1800" dirty="0" err="1"/>
              <a:t>book</a:t>
            </a:r>
            <a:r>
              <a:rPr lang="ru-RU" sz="1800" dirty="0"/>
              <a:t>), ввиду того, что пока малыш занят книгой — в доме воцарится тишина и спокойствие.</a:t>
            </a:r>
          </a:p>
        </p:txBody>
      </p:sp>
    </p:spTree>
    <p:extLst>
      <p:ext uri="{BB962C8B-B14F-4D97-AF65-F5344CB8AC3E}">
        <p14:creationId xmlns:p14="http://schemas.microsoft.com/office/powerpoint/2010/main" val="28007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Инновация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47664" y="1268760"/>
            <a:ext cx="6984776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/>
              <a:t>     </a:t>
            </a:r>
            <a:r>
              <a:rPr lang="ru-RU" sz="1800" dirty="0" smtClean="0"/>
              <a:t>При использовании </a:t>
            </a:r>
            <a:r>
              <a:rPr lang="ru-RU" sz="1800" dirty="0"/>
              <a:t>м</a:t>
            </a:r>
            <a:r>
              <a:rPr lang="ru-RU" sz="1800" dirty="0" smtClean="0"/>
              <a:t>ногофункциональное </a:t>
            </a:r>
            <a:r>
              <a:rPr lang="ru-RU" sz="1800" dirty="0"/>
              <a:t>дидактическое пособие из фетра «</a:t>
            </a:r>
            <a:r>
              <a:rPr lang="ru-RU" sz="1800" dirty="0" err="1"/>
              <a:t>Развивашка</a:t>
            </a:r>
            <a:r>
              <a:rPr lang="ru-RU" sz="1800" dirty="0" smtClean="0"/>
              <a:t>»: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Применяется метод игрового моделирования при взаимодействии ребенка, воспитателя и родителей.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Учитываются особенности развития каждого ребёнка. Происходит индивидуализация развития личностных качеств.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В образовательный процесс вводится идея, полученная творческими усилиями воспитателя.</a:t>
            </a:r>
            <a:r>
              <a:rPr lang="ru-RU" sz="1800" dirty="0"/>
              <a:t/>
            </a:r>
            <a:br>
              <a:rPr lang="ru-RU" sz="1800" dirty="0"/>
            </a:b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6931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619672" y="692696"/>
            <a:ext cx="7056784" cy="5904656"/>
          </a:xfrm>
        </p:spPr>
        <p:txBody>
          <a:bodyPr/>
          <a:lstStyle/>
          <a:p>
            <a:pPr marL="0" indent="0">
              <a:buNone/>
            </a:pPr>
            <a:r>
              <a:rPr lang="ru-RU" sz="1200" b="1" dirty="0"/>
              <a:t>ЦЕЛЬ: </a:t>
            </a:r>
            <a:r>
              <a:rPr lang="ru-RU" sz="1200" dirty="0" smtClean="0"/>
              <a:t>развивать любознательность и познавательную мотивацию.</a:t>
            </a:r>
          </a:p>
          <a:p>
            <a:pPr marL="0" indent="0">
              <a:buNone/>
            </a:pPr>
            <a:r>
              <a:rPr lang="ru-RU" sz="1200" b="1" dirty="0" smtClean="0"/>
              <a:t>ЗАДАЧИ:</a:t>
            </a:r>
          </a:p>
          <a:p>
            <a:pPr marL="0" indent="0">
              <a:buNone/>
            </a:pPr>
            <a:r>
              <a:rPr lang="ru-RU" sz="1200" b="1" dirty="0" smtClean="0"/>
              <a:t>Развивающие:</a:t>
            </a:r>
          </a:p>
          <a:p>
            <a:r>
              <a:rPr lang="ru-RU" sz="1200" dirty="0"/>
              <a:t>развивать мелкую моторику детей как средства развития </a:t>
            </a:r>
            <a:r>
              <a:rPr lang="ru-RU" sz="1200" dirty="0" smtClean="0"/>
              <a:t>речи.</a:t>
            </a:r>
          </a:p>
          <a:p>
            <a:r>
              <a:rPr lang="ru-RU" sz="1200" dirty="0"/>
              <a:t>р</a:t>
            </a:r>
            <a:r>
              <a:rPr lang="ru-RU" sz="1200" dirty="0" smtClean="0"/>
              <a:t>азвивать накопление </a:t>
            </a:r>
            <a:r>
              <a:rPr lang="ru-RU" sz="1200" dirty="0"/>
              <a:t>и развитие сенсорного опыта </a:t>
            </a:r>
            <a:r>
              <a:rPr lang="ru-RU" sz="1200" dirty="0" smtClean="0"/>
              <a:t>детей.</a:t>
            </a:r>
            <a:endParaRPr lang="en-US" sz="1200" dirty="0" smtClean="0"/>
          </a:p>
          <a:p>
            <a:r>
              <a:rPr lang="ru-RU" sz="1200" dirty="0"/>
              <a:t>р</a:t>
            </a:r>
            <a:r>
              <a:rPr lang="ru-RU" sz="1200" dirty="0" smtClean="0"/>
              <a:t>азвивать внимание, память, логическое мышление, воображение.</a:t>
            </a:r>
          </a:p>
          <a:p>
            <a:r>
              <a:rPr lang="ru-RU" sz="1200" dirty="0"/>
              <a:t>р</a:t>
            </a:r>
            <a:r>
              <a:rPr lang="ru-RU" sz="1200" dirty="0" smtClean="0"/>
              <a:t>азвивать зрительное, слуховое восприятие.</a:t>
            </a:r>
          </a:p>
          <a:p>
            <a:r>
              <a:rPr lang="ru-RU" sz="1200" dirty="0" smtClean="0"/>
              <a:t>развивать </a:t>
            </a:r>
            <a:r>
              <a:rPr lang="ru-RU" sz="1200" dirty="0"/>
              <a:t>интерес детей к самостоятельному и совместному </a:t>
            </a:r>
            <a:r>
              <a:rPr lang="ru-RU" sz="1200" dirty="0" smtClean="0"/>
              <a:t>со взрослым </a:t>
            </a:r>
            <a:r>
              <a:rPr lang="ru-RU" sz="1200" dirty="0"/>
              <a:t>обследованию предметов, разнообразным действиям с ними;</a:t>
            </a:r>
            <a:endParaRPr lang="ru-RU" sz="1200" dirty="0" smtClean="0"/>
          </a:p>
          <a:p>
            <a:r>
              <a:rPr lang="ru-RU" sz="1200" dirty="0" smtClean="0"/>
              <a:t>Развивать фантазию, творчество у ребенка.</a:t>
            </a:r>
          </a:p>
          <a:p>
            <a:pPr marL="0" indent="0">
              <a:buNone/>
            </a:pPr>
            <a:r>
              <a:rPr lang="ru-RU" sz="1200" b="1" dirty="0" smtClean="0"/>
              <a:t>Обучающие:</a:t>
            </a:r>
            <a:endParaRPr lang="en-US" sz="1200" b="1" dirty="0" smtClean="0"/>
          </a:p>
          <a:p>
            <a:r>
              <a:rPr lang="ru-RU" sz="1200" dirty="0" smtClean="0"/>
              <a:t>расширять кругозора познавательную деятельность, </a:t>
            </a:r>
            <a:r>
              <a:rPr lang="ru-RU" sz="1200" dirty="0"/>
              <a:t>формирование определённых умений и навыков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ф</a:t>
            </a:r>
            <a:r>
              <a:rPr lang="ru-RU" sz="1200" dirty="0" smtClean="0"/>
              <a:t>ормировать первичные представления об объектах окружающего мира.</a:t>
            </a:r>
          </a:p>
          <a:p>
            <a:r>
              <a:rPr lang="ru-RU" sz="1200" dirty="0" smtClean="0"/>
              <a:t>обогащать и активизировать </a:t>
            </a:r>
            <a:r>
              <a:rPr lang="ru-RU" sz="1200" dirty="0"/>
              <a:t>словарный </a:t>
            </a:r>
            <a:r>
              <a:rPr lang="ru-RU" sz="1200" dirty="0" smtClean="0"/>
              <a:t>запас.</a:t>
            </a:r>
          </a:p>
          <a:p>
            <a:pPr marL="0" indent="0">
              <a:buNone/>
            </a:pPr>
            <a:r>
              <a:rPr lang="ru-RU" sz="1200" b="1" dirty="0" smtClean="0"/>
              <a:t>Воспитательные:  </a:t>
            </a:r>
          </a:p>
          <a:p>
            <a:r>
              <a:rPr lang="ru-RU" sz="1200" dirty="0" smtClean="0"/>
              <a:t>воспитывать </a:t>
            </a:r>
            <a:r>
              <a:rPr lang="ru-RU" sz="1200" dirty="0"/>
              <a:t>усидчивость, целенаправленность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воспитывать у ребенка уверенность в своих силах.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b="1" dirty="0" smtClean="0"/>
              <a:t>ПЛАНИРУЕМЫЕ РЕЗУЛЬТАТЫ:</a:t>
            </a:r>
          </a:p>
          <a:p>
            <a:r>
              <a:rPr lang="ru-RU" sz="1200" dirty="0" smtClean="0"/>
              <a:t>расширить </a:t>
            </a:r>
            <a:r>
              <a:rPr lang="ru-RU" sz="1200" dirty="0"/>
              <a:t>представления детей об окружающем мире; </a:t>
            </a:r>
            <a:endParaRPr lang="ru-RU" sz="1200" dirty="0" smtClean="0"/>
          </a:p>
          <a:p>
            <a:r>
              <a:rPr lang="ru-RU" sz="1200" dirty="0" smtClean="0"/>
              <a:t>сформировать </a:t>
            </a:r>
            <a:r>
              <a:rPr lang="ru-RU" sz="1200" dirty="0"/>
              <a:t>умение обследовать предметы, выделяя их </a:t>
            </a:r>
            <a:r>
              <a:rPr lang="ru-RU" sz="1200" dirty="0" smtClean="0"/>
              <a:t>цвет, величину </a:t>
            </a:r>
            <a:r>
              <a:rPr lang="ru-RU" sz="1200" dirty="0"/>
              <a:t>и форму (отстегивать пуговицы, обследование поверхностей с различной текстурой); </a:t>
            </a:r>
            <a:endParaRPr lang="ru-RU" sz="1200" dirty="0" smtClean="0"/>
          </a:p>
          <a:p>
            <a:r>
              <a:rPr lang="ru-RU" sz="1200" dirty="0" smtClean="0"/>
              <a:t>сформировать </a:t>
            </a:r>
            <a:r>
              <a:rPr lang="ru-RU" sz="1200" dirty="0"/>
              <a:t>у детей понятий: один, много, мало, ни </a:t>
            </a:r>
            <a:r>
              <a:rPr lang="ru-RU" sz="1200" dirty="0" smtClean="0"/>
              <a:t>одного, маленький</a:t>
            </a:r>
            <a:r>
              <a:rPr lang="ru-RU" sz="1200" dirty="0"/>
              <a:t>, большой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развить </a:t>
            </a:r>
            <a:r>
              <a:rPr lang="ru-RU" sz="1200" dirty="0"/>
              <a:t>у детей умения ориентироваться в пространстве (слева, </a:t>
            </a:r>
            <a:r>
              <a:rPr lang="ru-RU" sz="1200" dirty="0" smtClean="0"/>
              <a:t>справа, вверху</a:t>
            </a:r>
            <a:r>
              <a:rPr lang="ru-RU" sz="1200" dirty="0"/>
              <a:t>, внизу);</a:t>
            </a:r>
            <a:endParaRPr lang="ru-RU" sz="1200" dirty="0" smtClean="0"/>
          </a:p>
          <a:p>
            <a:r>
              <a:rPr lang="ru-RU" sz="1200" dirty="0" smtClean="0"/>
              <a:t>развить </a:t>
            </a:r>
            <a:r>
              <a:rPr lang="ru-RU" sz="1200" dirty="0"/>
              <a:t>мелкую моторику, зрительное восприятие, внимание, память, связную речь; </a:t>
            </a:r>
            <a:endParaRPr lang="ru-RU" sz="1200" dirty="0" smtClean="0"/>
          </a:p>
          <a:p>
            <a:r>
              <a:rPr lang="ru-RU" sz="1200" dirty="0" smtClean="0"/>
              <a:t>развить </a:t>
            </a:r>
            <a:r>
              <a:rPr lang="ru-RU" sz="1200" dirty="0"/>
              <a:t>у детей </a:t>
            </a:r>
            <a:r>
              <a:rPr lang="ru-RU" sz="1200" dirty="0" smtClean="0"/>
              <a:t>любовь </a:t>
            </a:r>
            <a:r>
              <a:rPr lang="ru-RU" sz="1200" dirty="0"/>
              <a:t>к книгам.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131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Развивающий потенциал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75656" y="1268760"/>
            <a:ext cx="6984776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/>
              <a:t>     </a:t>
            </a:r>
            <a:r>
              <a:rPr lang="ru-RU" sz="1800" dirty="0" smtClean="0"/>
              <a:t>Книга из фетра </a:t>
            </a:r>
            <a:r>
              <a:rPr lang="ru-RU" sz="1800" dirty="0"/>
              <a:t>обладает большим </a:t>
            </a:r>
            <a:r>
              <a:rPr lang="ru-RU" sz="1800" dirty="0" smtClean="0"/>
              <a:t>развивающим и воспитательным потенциалом: обогащает словарный запас; формирует связную речь; совершенствует артикуляционную и общую моторику; развивает внимание, память, логическое мышление, а также способствует внешней и внутренней социализации ребенка. С </a:t>
            </a:r>
            <a:r>
              <a:rPr lang="ru-RU" sz="1800" dirty="0"/>
              <a:t>ее помощью можно поставить любую обучающую </a:t>
            </a:r>
            <a:r>
              <a:rPr lang="ru-RU" sz="1800" dirty="0" smtClean="0"/>
              <a:t>задачу, индивидуальную </a:t>
            </a:r>
            <a:r>
              <a:rPr lang="ru-RU" sz="1800" dirty="0"/>
              <a:t>для каждого ребенка. Во время игры для детей </a:t>
            </a:r>
            <a:r>
              <a:rPr lang="ru-RU" sz="1800" dirty="0" smtClean="0"/>
              <a:t>целое раздолье</a:t>
            </a:r>
            <a:r>
              <a:rPr lang="ru-RU" sz="1800" dirty="0"/>
              <a:t>: можно трогать, мять, пальчики постоянно в работе, получают </a:t>
            </a:r>
            <a:r>
              <a:rPr lang="ru-RU" sz="1800" dirty="0" smtClean="0"/>
              <a:t>новый тактильный </a:t>
            </a:r>
            <a:r>
              <a:rPr lang="ru-RU" sz="1800" dirty="0"/>
              <a:t>опыт. Выполняя различные упражнения, дети </a:t>
            </a:r>
            <a:r>
              <a:rPr lang="ru-RU" sz="1800" dirty="0" smtClean="0"/>
              <a:t>достигают хорошего </a:t>
            </a:r>
            <a:r>
              <a:rPr lang="ru-RU" sz="1800" dirty="0"/>
              <a:t>развития мелкой моторики рук, кисти рук </a:t>
            </a:r>
            <a:r>
              <a:rPr lang="ru-RU" sz="1800" dirty="0" smtClean="0"/>
              <a:t>приобретают подвижность</a:t>
            </a:r>
            <a:r>
              <a:rPr lang="ru-RU" sz="1800" dirty="0"/>
              <a:t>, гибкость, исчезает скованность </a:t>
            </a:r>
            <a:r>
              <a:rPr lang="ru-RU" sz="1800" dirty="0" smtClean="0"/>
              <a:t>движений. </a:t>
            </a:r>
          </a:p>
          <a:p>
            <a:pPr marL="0" indent="0" algn="just">
              <a:buNone/>
            </a:pPr>
            <a:r>
              <a:rPr lang="ru-RU" sz="1800" dirty="0" smtClean="0"/>
              <a:t>     Книга </a:t>
            </a:r>
            <a:r>
              <a:rPr lang="ru-RU" sz="1800" dirty="0"/>
              <a:t>из фетра, как самый первый и самый важный Букварь, </a:t>
            </a:r>
            <a:r>
              <a:rPr lang="ru-RU" sz="1800" dirty="0" smtClean="0"/>
              <a:t>имеют обучающее</a:t>
            </a:r>
            <a:r>
              <a:rPr lang="ru-RU" sz="1800" dirty="0"/>
              <a:t>, развивающее и воспитывающее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320904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Фото поэтапного создания пособия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547664" y="1124744"/>
            <a:ext cx="6768752" cy="5228851"/>
          </a:xfrm>
        </p:spPr>
        <p:txBody>
          <a:bodyPr/>
          <a:lstStyle/>
          <a:p>
            <a:pPr marL="0" indent="0" algn="just">
              <a:buNone/>
            </a:pPr>
            <a:endParaRPr lang="ru-RU" sz="1400" dirty="0" smtClean="0"/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Выбор темы.</a:t>
            </a:r>
          </a:p>
          <a:p>
            <a:pPr algn="just">
              <a:buFont typeface="+mj-lt"/>
              <a:buAutoNum type="arabicPeriod"/>
            </a:pPr>
            <a:r>
              <a:rPr lang="ru-RU" sz="1400" dirty="0"/>
              <a:t>П</a:t>
            </a:r>
            <a:r>
              <a:rPr lang="ru-RU" sz="1400" dirty="0" smtClean="0"/>
              <a:t>ридумывание сюжетов для каждой страницы.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Подготовка материала.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Вырезание шаблонов, элементов и деталей.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Раскройка страниц /форма – квадрат, формат 20х20см/.</a:t>
            </a:r>
          </a:p>
          <a:p>
            <a:pPr algn="just">
              <a:buFont typeface="+mj-lt"/>
              <a:buAutoNum type="arabicPeriod"/>
            </a:pPr>
            <a:r>
              <a:rPr lang="ru-RU" sz="1400" dirty="0" smtClean="0"/>
              <a:t>Пошив.</a:t>
            </a:r>
          </a:p>
          <a:p>
            <a:pPr marL="0" indent="0" algn="just">
              <a:buNone/>
            </a:pPr>
            <a:r>
              <a:rPr lang="ru-RU" sz="1400" dirty="0" smtClean="0"/>
              <a:t>Все </a:t>
            </a:r>
            <a:r>
              <a:rPr lang="ru-RU" sz="1400" dirty="0"/>
              <a:t>элементы книжки (из ткани, пуговиц, бусин и пр.) крепко пришиты, </a:t>
            </a:r>
            <a:r>
              <a:rPr lang="ru-RU" sz="1400" dirty="0" smtClean="0"/>
              <a:t>Книга </a:t>
            </a:r>
            <a:r>
              <a:rPr lang="ru-RU" sz="1400" dirty="0"/>
              <a:t>состоит из </a:t>
            </a:r>
            <a:r>
              <a:rPr lang="ru-RU" sz="1400" dirty="0" smtClean="0"/>
              <a:t>5 страниц</a:t>
            </a:r>
            <a:r>
              <a:rPr lang="ru-RU" sz="1400" dirty="0"/>
              <a:t>,</a:t>
            </a:r>
            <a:endParaRPr lang="ru-RU" sz="1400" dirty="0" smtClean="0"/>
          </a:p>
          <a:p>
            <a:pPr marL="0" indent="0" algn="just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36" y="4317786"/>
            <a:ext cx="2456208" cy="1522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76953"/>
            <a:ext cx="1656184" cy="22045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5839924"/>
            <a:ext cx="2088232" cy="249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Подготовка материала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94016" y="3861048"/>
            <a:ext cx="1867792" cy="288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Вырезание шаблонов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10885"/>
            <a:ext cx="2264448" cy="30192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84168" y="6089542"/>
            <a:ext cx="2160240" cy="2406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Пошив страниц книги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9234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52327" r="21039" b="3104"/>
          <a:stretch/>
        </p:blipFill>
        <p:spPr>
          <a:xfrm rot="16200000">
            <a:off x="5699101" y="1982516"/>
            <a:ext cx="2525471" cy="2763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1758" r="21423" b="53384"/>
          <a:stretch/>
        </p:blipFill>
        <p:spPr>
          <a:xfrm rot="16200000">
            <a:off x="1564524" y="603827"/>
            <a:ext cx="2743552" cy="2777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1" t="2116" r="17843" b="53137"/>
          <a:stretch/>
        </p:blipFill>
        <p:spPr>
          <a:xfrm rot="16200000">
            <a:off x="2167785" y="3695524"/>
            <a:ext cx="2720200" cy="26642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068960"/>
            <a:ext cx="5112568" cy="5986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«СОЛНЫШКО И ТУЧКА». </a:t>
            </a:r>
            <a:r>
              <a:rPr lang="ru-RU" sz="1200" dirty="0" smtClean="0"/>
              <a:t>Задачи</a:t>
            </a:r>
            <a:r>
              <a:rPr lang="ru-RU" sz="1200" dirty="0"/>
              <a:t>: </a:t>
            </a:r>
            <a:r>
              <a:rPr lang="ru-RU" sz="1200" dirty="0" smtClean="0"/>
              <a:t>развивать </a:t>
            </a:r>
            <a:r>
              <a:rPr lang="ru-RU" sz="1200" dirty="0"/>
              <a:t>мелкую моторику; </a:t>
            </a:r>
            <a:r>
              <a:rPr lang="ru-RU" sz="1200" dirty="0" smtClean="0"/>
              <a:t>формировать </a:t>
            </a:r>
            <a:r>
              <a:rPr lang="ru-RU" sz="1200" dirty="0"/>
              <a:t>умение различать количество один - много; </a:t>
            </a:r>
            <a:r>
              <a:rPr lang="ru-RU" sz="1200" dirty="0" smtClean="0"/>
              <a:t>воспитывать </a:t>
            </a:r>
            <a:r>
              <a:rPr lang="ru-RU" sz="1200" dirty="0"/>
              <a:t>интерес к окружающему миру.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620686"/>
            <a:ext cx="4392487" cy="1371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«ИСКАЛОЧКИ С УЛИТКОЙ». </a:t>
            </a:r>
            <a:r>
              <a:rPr lang="ru-RU" sz="1200" dirty="0" smtClean="0"/>
              <a:t>Задачи</a:t>
            </a:r>
            <a:r>
              <a:rPr lang="ru-RU" sz="1200" dirty="0"/>
              <a:t>: </a:t>
            </a:r>
            <a:r>
              <a:rPr lang="ru-RU" sz="1200" dirty="0" smtClean="0"/>
              <a:t>развивать у </a:t>
            </a:r>
            <a:r>
              <a:rPr lang="ru-RU" sz="1200" dirty="0"/>
              <a:t>детей восприятие и </a:t>
            </a:r>
            <a:r>
              <a:rPr lang="ru-RU" sz="1200" dirty="0" smtClean="0"/>
              <a:t>формировать представления </a:t>
            </a:r>
            <a:r>
              <a:rPr lang="ru-RU" sz="1200" dirty="0"/>
              <a:t>о внешних свойствах предметов, </a:t>
            </a:r>
            <a:r>
              <a:rPr lang="ru-RU" sz="1200" dirty="0" smtClean="0"/>
              <a:t>способствовать </a:t>
            </a:r>
            <a:r>
              <a:rPr lang="ru-RU" sz="1200" dirty="0"/>
              <a:t>развитию тактильных анализаторов; </a:t>
            </a:r>
            <a:r>
              <a:rPr lang="ru-RU" sz="1200" dirty="0" smtClean="0"/>
              <a:t>познавать </a:t>
            </a:r>
            <a:r>
              <a:rPr lang="ru-RU" sz="1200" dirty="0"/>
              <a:t>характер поверхности (гладкость-шероховатость, твердость- мягкость); </a:t>
            </a:r>
            <a:r>
              <a:rPr lang="ru-RU" sz="1200" dirty="0" smtClean="0"/>
              <a:t>учить </a:t>
            </a:r>
            <a:r>
              <a:rPr lang="ru-RU" sz="1200" dirty="0"/>
              <a:t>правильно находить и называть предметы; </a:t>
            </a:r>
            <a:r>
              <a:rPr lang="ru-RU" sz="1200" dirty="0" smtClean="0"/>
              <a:t>активизировать </a:t>
            </a:r>
            <a:r>
              <a:rPr lang="ru-RU" sz="1200" dirty="0"/>
              <a:t>речь детей.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949281"/>
            <a:ext cx="5976664" cy="4384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dirty="0" smtClean="0"/>
              <a:t>«</a:t>
            </a:r>
            <a:r>
              <a:rPr lang="ru-RU" sz="1200" dirty="0"/>
              <a:t>ЗАСТЕЖКИ». </a:t>
            </a:r>
            <a:r>
              <a:rPr lang="ru-RU" sz="1200" dirty="0" smtClean="0"/>
              <a:t>Задачи: учить </a:t>
            </a:r>
            <a:r>
              <a:rPr lang="ru-RU" sz="1200" dirty="0"/>
              <a:t>застёгивать и расстёгивать застежки; </a:t>
            </a:r>
            <a:r>
              <a:rPr lang="ru-RU" sz="1200" dirty="0" smtClean="0"/>
              <a:t>развивать  </a:t>
            </a:r>
            <a:r>
              <a:rPr lang="ru-RU" sz="1200" dirty="0"/>
              <a:t>мелкую моторику пальцев рук; воспитывать усидчивость, внимание.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1233105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0">
      <a:dk1>
        <a:srgbClr val="003300"/>
      </a:dk1>
      <a:lt1>
        <a:srgbClr val="006000"/>
      </a:lt1>
      <a:dk2>
        <a:srgbClr val="003300"/>
      </a:dk2>
      <a:lt2>
        <a:srgbClr val="003300"/>
      </a:lt2>
      <a:accent1>
        <a:srgbClr val="003300"/>
      </a:accent1>
      <a:accent2>
        <a:srgbClr val="C000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1280</Words>
  <Application>Microsoft Office PowerPoint</Application>
  <PresentationFormat>Экран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Comic Sans MS</vt:lpstr>
      <vt:lpstr>1_Тема Office</vt:lpstr>
      <vt:lpstr>Муниципальное дошкольное образовательное учреждение детский сад «Сказка» города Николаевска Волгоградской области </vt:lpstr>
      <vt:lpstr>Аннотация</vt:lpstr>
      <vt:lpstr>Пояснительная записка</vt:lpstr>
      <vt:lpstr>Актуальность</vt:lpstr>
      <vt:lpstr>Инновация</vt:lpstr>
      <vt:lpstr>Презентация PowerPoint</vt:lpstr>
      <vt:lpstr>Развивающий потенциал</vt:lpstr>
      <vt:lpstr>Фото поэтапного создания пособия</vt:lpstr>
      <vt:lpstr>Презентация PowerPoint</vt:lpstr>
      <vt:lpstr>Презентация PowerPoint</vt:lpstr>
      <vt:lpstr>Презентация PowerPoint</vt:lpstr>
      <vt:lpstr>Практическая значимость</vt:lpstr>
      <vt:lpstr>Заключение</vt:lpstr>
      <vt:lpstr>Данное пособие было представлено на педагогическом совете «Современные подходы к организации речевого развития дошкольников в соответствии с требованиями ФГОС дошкольного образования».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ADMIN</cp:lastModifiedBy>
  <cp:revision>192</cp:revision>
  <dcterms:created xsi:type="dcterms:W3CDTF">2014-07-06T18:18:01Z</dcterms:created>
  <dcterms:modified xsi:type="dcterms:W3CDTF">2024-05-10T11:52:37Z</dcterms:modified>
</cp:coreProperties>
</file>